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7" r:id="rId1"/>
  </p:sldMasterIdLst>
  <p:notesMasterIdLst>
    <p:notesMasterId r:id="rId44"/>
  </p:notesMasterIdLst>
  <p:sldIdLst>
    <p:sldId id="362" r:id="rId2"/>
    <p:sldId id="436" r:id="rId3"/>
    <p:sldId id="425" r:id="rId4"/>
    <p:sldId id="329" r:id="rId5"/>
    <p:sldId id="427" r:id="rId6"/>
    <p:sldId id="324" r:id="rId7"/>
    <p:sldId id="411" r:id="rId8"/>
    <p:sldId id="405" r:id="rId9"/>
    <p:sldId id="412" r:id="rId10"/>
    <p:sldId id="356" r:id="rId11"/>
    <p:sldId id="297" r:id="rId12"/>
    <p:sldId id="256" r:id="rId13"/>
    <p:sldId id="372" r:id="rId14"/>
    <p:sldId id="286" r:id="rId15"/>
    <p:sldId id="285" r:id="rId16"/>
    <p:sldId id="435" r:id="rId17"/>
    <p:sldId id="431" r:id="rId18"/>
    <p:sldId id="291" r:id="rId19"/>
    <p:sldId id="327" r:id="rId20"/>
    <p:sldId id="441" r:id="rId21"/>
    <p:sldId id="257" r:id="rId22"/>
    <p:sldId id="428" r:id="rId23"/>
    <p:sldId id="429" r:id="rId24"/>
    <p:sldId id="259" r:id="rId25"/>
    <p:sldId id="270" r:id="rId26"/>
    <p:sldId id="275" r:id="rId27"/>
    <p:sldId id="414" r:id="rId28"/>
    <p:sldId id="415" r:id="rId29"/>
    <p:sldId id="419" r:id="rId30"/>
    <p:sldId id="422" r:id="rId31"/>
    <p:sldId id="437" r:id="rId32"/>
    <p:sldId id="420" r:id="rId33"/>
    <p:sldId id="438" r:id="rId34"/>
    <p:sldId id="423" r:id="rId35"/>
    <p:sldId id="439" r:id="rId36"/>
    <p:sldId id="421" r:id="rId37"/>
    <p:sldId id="440" r:id="rId38"/>
    <p:sldId id="424" r:id="rId39"/>
    <p:sldId id="358" r:id="rId40"/>
    <p:sldId id="345" r:id="rId41"/>
    <p:sldId id="357" r:id="rId42"/>
    <p:sldId id="402" r:id="rId43"/>
  </p:sldIdLst>
  <p:sldSz cx="9144000" cy="6858000" type="screen4x3"/>
  <p:notesSz cx="6985000" cy="9271000"/>
  <p:defaultTextStyle>
    <a:defPPr>
      <a:defRPr lang="en-US"/>
    </a:defPPr>
    <a:lvl1pPr algn="l" rtl="0" eaLnBrk="0" fontAlgn="base" hangingPunct="0">
      <a:spcBef>
        <a:spcPct val="0"/>
      </a:spcBef>
      <a:spcAft>
        <a:spcPct val="0"/>
      </a:spcAft>
      <a:defRPr kern="1200">
        <a:solidFill>
          <a:schemeClr val="tx1"/>
        </a:solidFill>
        <a:latin typeface="Perpetua" pitchFamily="18"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Perpetua" pitchFamily="18"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Perpetua" pitchFamily="18"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Perpetua" pitchFamily="18"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Perpetua" pitchFamily="18" charset="0"/>
        <a:ea typeface="+mn-ea"/>
        <a:cs typeface="Arial" pitchFamily="34" charset="0"/>
      </a:defRPr>
    </a:lvl5pPr>
    <a:lvl6pPr marL="2286000" algn="l" defTabSz="914400" rtl="0" eaLnBrk="1" latinLnBrk="0" hangingPunct="1">
      <a:defRPr kern="1200">
        <a:solidFill>
          <a:schemeClr val="tx1"/>
        </a:solidFill>
        <a:latin typeface="Perpetua" pitchFamily="18" charset="0"/>
        <a:ea typeface="+mn-ea"/>
        <a:cs typeface="Arial" pitchFamily="34" charset="0"/>
      </a:defRPr>
    </a:lvl6pPr>
    <a:lvl7pPr marL="2743200" algn="l" defTabSz="914400" rtl="0" eaLnBrk="1" latinLnBrk="0" hangingPunct="1">
      <a:defRPr kern="1200">
        <a:solidFill>
          <a:schemeClr val="tx1"/>
        </a:solidFill>
        <a:latin typeface="Perpetua" pitchFamily="18" charset="0"/>
        <a:ea typeface="+mn-ea"/>
        <a:cs typeface="Arial" pitchFamily="34" charset="0"/>
      </a:defRPr>
    </a:lvl7pPr>
    <a:lvl8pPr marL="3200400" algn="l" defTabSz="914400" rtl="0" eaLnBrk="1" latinLnBrk="0" hangingPunct="1">
      <a:defRPr kern="1200">
        <a:solidFill>
          <a:schemeClr val="tx1"/>
        </a:solidFill>
        <a:latin typeface="Perpetua" pitchFamily="18" charset="0"/>
        <a:ea typeface="+mn-ea"/>
        <a:cs typeface="Arial" pitchFamily="34" charset="0"/>
      </a:defRPr>
    </a:lvl8pPr>
    <a:lvl9pPr marL="3657600" algn="l" defTabSz="914400" rtl="0" eaLnBrk="1" latinLnBrk="0" hangingPunct="1">
      <a:defRPr kern="1200">
        <a:solidFill>
          <a:schemeClr val="tx1"/>
        </a:solidFill>
        <a:latin typeface="Perpetua"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116" d="100"/>
          <a:sy n="116" d="100"/>
        </p:scale>
        <p:origin x="121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2126F5C-7947-4337-895E-B1F697C2A9AE}"/>
              </a:ext>
            </a:extLst>
          </p:cNvPr>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xmlns="" id="{6643E747-5059-4FCD-90E5-E02197B47978}"/>
              </a:ext>
            </a:extLst>
          </p:cNvPr>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BDCEFB0E-26B9-4DFB-9894-2176826F9A93}" type="datetimeFigureOut">
              <a:rPr lang="x-none" smtClean="0"/>
              <a:t>9/9/2020</a:t>
            </a:fld>
            <a:endParaRPr lang="x-none"/>
          </a:p>
        </p:txBody>
      </p:sp>
      <p:sp>
        <p:nvSpPr>
          <p:cNvPr id="4" name="Slide Image Placeholder 3">
            <a:extLst>
              <a:ext uri="{FF2B5EF4-FFF2-40B4-BE49-F238E27FC236}">
                <a16:creationId xmlns:a16="http://schemas.microsoft.com/office/drawing/2014/main" xmlns="" id="{1D71DFE8-DD51-4FDD-88E9-CBF36CAB35F2}"/>
              </a:ext>
            </a:extLst>
          </p:cNvPr>
          <p:cNvSpPr>
            <a:spLocks noGrp="1" noRot="1" noChangeAspect="1"/>
          </p:cNvSpPr>
          <p:nvPr>
            <p:ph type="sldImg" idx="2"/>
          </p:nvPr>
        </p:nvSpPr>
        <p:spPr>
          <a:xfrm>
            <a:off x="1406525" y="1158875"/>
            <a:ext cx="4171950" cy="3128963"/>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a:extLst>
              <a:ext uri="{FF2B5EF4-FFF2-40B4-BE49-F238E27FC236}">
                <a16:creationId xmlns:a16="http://schemas.microsoft.com/office/drawing/2014/main" xmlns="" id="{A5101BCE-2507-41A0-8ED1-C3777CB5C9AF}"/>
              </a:ext>
            </a:extLst>
          </p:cNvPr>
          <p:cNvSpPr>
            <a:spLocks noGrp="1"/>
          </p:cNvSpPr>
          <p:nvPr>
            <p:ph type="body" sz="quarter" idx="3"/>
          </p:nvPr>
        </p:nvSpPr>
        <p:spPr>
          <a:xfrm>
            <a:off x="698500" y="4462463"/>
            <a:ext cx="5588000" cy="3649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a:extLst>
              <a:ext uri="{FF2B5EF4-FFF2-40B4-BE49-F238E27FC236}">
                <a16:creationId xmlns:a16="http://schemas.microsoft.com/office/drawing/2014/main" xmlns="" id="{963B3495-1041-4C01-B4AD-CC19A1BD3593}"/>
              </a:ext>
            </a:extLst>
          </p:cNvPr>
          <p:cNvSpPr>
            <a:spLocks noGrp="1"/>
          </p:cNvSpPr>
          <p:nvPr>
            <p:ph type="ftr" sz="quarter" idx="4"/>
          </p:nvPr>
        </p:nvSpPr>
        <p:spPr>
          <a:xfrm>
            <a:off x="0" y="8805863"/>
            <a:ext cx="3027363" cy="46513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a:extLst>
              <a:ext uri="{FF2B5EF4-FFF2-40B4-BE49-F238E27FC236}">
                <a16:creationId xmlns:a16="http://schemas.microsoft.com/office/drawing/2014/main" xmlns="" id="{99009EB7-5035-4182-99D2-040C58CA32F6}"/>
              </a:ext>
            </a:extLst>
          </p:cNvPr>
          <p:cNvSpPr>
            <a:spLocks noGrp="1"/>
          </p:cNvSpPr>
          <p:nvPr>
            <p:ph type="sldNum" sz="quarter" idx="5"/>
          </p:nvPr>
        </p:nvSpPr>
        <p:spPr>
          <a:xfrm>
            <a:off x="3956050" y="8805863"/>
            <a:ext cx="3027363" cy="465137"/>
          </a:xfrm>
          <a:prstGeom prst="rect">
            <a:avLst/>
          </a:prstGeom>
        </p:spPr>
        <p:txBody>
          <a:bodyPr vert="horz" lIns="91440" tIns="45720" rIns="91440" bIns="45720" rtlCol="0" anchor="b"/>
          <a:lstStyle>
            <a:lvl1pPr algn="r">
              <a:defRPr sz="1200"/>
            </a:lvl1pPr>
          </a:lstStyle>
          <a:p>
            <a:fld id="{D352F170-154F-4401-8019-3D42DA26C1EF}" type="slidenum">
              <a:rPr lang="x-none" smtClean="0"/>
              <a:t>‹#›</a:t>
            </a:fld>
            <a:endParaRPr lang="x-none"/>
          </a:p>
        </p:txBody>
      </p:sp>
    </p:spTree>
    <p:extLst>
      <p:ext uri="{BB962C8B-B14F-4D97-AF65-F5344CB8AC3E}">
        <p14:creationId xmlns:p14="http://schemas.microsoft.com/office/powerpoint/2010/main" val="4071444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4A8F498-6A2A-4AD3-A25B-3DC2B63B5A1E}" type="datetimeFigureOut">
              <a:rPr lang="en-US" smtClean="0"/>
              <a:pPr>
                <a:defRPr/>
              </a:pPr>
              <a:t>9/9/2020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DC6340-74D6-4C08-BFDD-D44AD7E237C9}"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2F8023E-89A9-46E2-BDF0-949100EA7D8C}" type="datetimeFigureOut">
              <a:rPr lang="en-US" smtClean="0"/>
              <a:pPr>
                <a:defRPr/>
              </a:pPr>
              <a:t>9/9/2020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B57E69F-D7C6-4D16-8AF4-429011F00A20}"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6B02B15-41AD-4BE0-A7D9-32D04E9537E3}" type="datetimeFigureOut">
              <a:rPr lang="en-US" smtClean="0"/>
              <a:pPr>
                <a:defRPr/>
              </a:pPr>
              <a:t>9/9/2020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E9F1A5-7FB5-49D5-BA19-B12A0212751B}" type="slidenum">
              <a:rPr lang="en-US" altLang="en-US" smtClean="0"/>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563D03C-2EE8-4187-B3A2-FCD3A070B4B6}" type="datetimeFigureOut">
              <a:rPr lang="en-US" smtClean="0"/>
              <a:pPr>
                <a:defRPr/>
              </a:pPr>
              <a:t>9/9/2020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E36A134-3A31-452F-B674-D64C2DC982AC}" type="slidenum">
              <a:rPr lang="en-US" altLang="en-US" smtClean="0"/>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6E3816F-A528-4BD4-928B-6F116E22E327}" type="datetimeFigureOut">
              <a:rPr lang="en-US" smtClean="0"/>
              <a:pPr>
                <a:defRPr/>
              </a:pPr>
              <a:t>9/9/2020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F02F945-9874-4B88-A91B-7DF95B67C074}" type="slidenum">
              <a:rPr lang="en-US" altLang="en-US" smtClean="0"/>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05FC2A-B7EA-411A-AD94-FCA5678701F5}" type="datetimeFigureOut">
              <a:rPr lang="en-US" smtClean="0"/>
              <a:pPr>
                <a:defRPr/>
              </a:pPr>
              <a:t>9/9/2020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E852B25-02E0-4479-AD0E-6F8F15CCF5C2}" type="slidenum">
              <a:rPr lang="en-US" altLang="en-US" smtClean="0"/>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83443C2-A7F7-46F7-92E7-096133BECE9D}" type="datetimeFigureOut">
              <a:rPr lang="en-US" smtClean="0"/>
              <a:pPr>
                <a:defRPr/>
              </a:pPr>
              <a:t>9/9/2020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A5A980E-D7D7-40DB-B22D-392256A02FC4}" type="slidenum">
              <a:rPr lang="en-US" altLang="en-US" smtClean="0"/>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1CA93B71-D861-45BB-82A1-122136591253}" type="datetimeFigureOut">
              <a:rPr lang="en-US" smtClean="0"/>
              <a:pPr>
                <a:defRPr/>
              </a:pPr>
              <a:t>9/9/2020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4A9D06D-ADEB-49A1-ACC0-74E66E2D78B7}" type="slidenum">
              <a:rPr lang="en-US" altLang="en-US" smtClean="0"/>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4B025F6-582C-47B2-B245-FC57A5A45F1D}" type="datetimeFigureOut">
              <a:rPr lang="en-US" smtClean="0"/>
              <a:pPr>
                <a:defRPr/>
              </a:pPr>
              <a:t>9/9/2020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7E7DA05-F76C-483B-8349-DDB00459B159}"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C916CAD-3D84-4C6B-8FDB-BB6230E9BDCA}" type="datetimeFigureOut">
              <a:rPr lang="en-US" smtClean="0"/>
              <a:pPr>
                <a:defRPr/>
              </a:pPr>
              <a:t>9/9/2020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0D669C3-0D3F-4878-887F-0C19C923547A}" type="slidenum">
              <a:rPr lang="en-US" altLang="en-US" smtClean="0"/>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E0214A7-6277-4967-A872-99168A703FDC}" type="datetimeFigureOut">
              <a:rPr lang="en-US" smtClean="0"/>
              <a:pPr>
                <a:defRPr/>
              </a:pPr>
              <a:t>9/9/2020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637C116-83A2-4916-B64A-E0CCB4C290F5}" type="slidenum">
              <a:rPr lang="en-US" altLang="en-US" smtClean="0"/>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C91E778-1E65-445A-8108-6F3FF3AC9B1A}" type="datetimeFigureOut">
              <a:rPr lang="en-US" smtClean="0"/>
              <a:pPr>
                <a:defRPr/>
              </a:pPr>
              <a:t>9/9/2020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8CC7607-84F3-42ED-BABA-D4931B37D7F4}"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jamanetwork.com/journals/jama/fullarticle/276735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1310"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ctrTitle"/>
          </p:nvPr>
        </p:nvSpPr>
        <p:spPr>
          <a:xfrm>
            <a:off x="304800" y="332656"/>
            <a:ext cx="8610600" cy="2057400"/>
          </a:xfrm>
        </p:spPr>
        <p:txBody>
          <a:bodyPr>
            <a:noAutofit/>
          </a:bodyPr>
          <a:lstStyle/>
          <a:p>
            <a:r>
              <a:rPr lang="en-US" altLang="en-US" sz="6000" b="1" i="1" dirty="0">
                <a:solidFill>
                  <a:srgbClr val="C00000"/>
                </a:solidFill>
                <a:latin typeface="Times New Roman" pitchFamily="18" charset="0"/>
                <a:cs typeface="Times New Roman" pitchFamily="18" charset="0"/>
              </a:rPr>
              <a:t>Fight against </a:t>
            </a:r>
            <a:r>
              <a:rPr altLang="en-US" sz="6000" b="1" i="1" dirty="0">
                <a:solidFill>
                  <a:srgbClr val="C00000"/>
                </a:solidFill>
                <a:latin typeface="Times New Roman" pitchFamily="18" charset="0"/>
                <a:cs typeface="Times New Roman" pitchFamily="18" charset="0"/>
              </a:rPr>
              <a:t>2019-Novel Coronavirus </a:t>
            </a:r>
            <a:r>
              <a:rPr lang="en-US" altLang="en-US" sz="6000" b="1" i="1" dirty="0">
                <a:solidFill>
                  <a:srgbClr val="C00000"/>
                </a:solidFill>
                <a:latin typeface="Times New Roman" pitchFamily="18" charset="0"/>
                <a:cs typeface="Times New Roman" pitchFamily="18" charset="0"/>
              </a:rPr>
              <a:t>Disease </a:t>
            </a:r>
            <a:endParaRPr lang="en-US" sz="6000" b="1" i="1" dirty="0">
              <a:solidFill>
                <a:srgbClr val="C00000"/>
              </a:solidFill>
              <a:latin typeface="Times New Roman" pitchFamily="18" charset="0"/>
              <a:cs typeface="Times New Roman" pitchFamily="18" charset="0"/>
            </a:endParaRPr>
          </a:p>
        </p:txBody>
      </p:sp>
      <p:sp>
        <p:nvSpPr>
          <p:cNvPr id="2" name="Subtitle 1"/>
          <p:cNvSpPr>
            <a:spLocks noGrp="1"/>
          </p:cNvSpPr>
          <p:nvPr>
            <p:ph type="subTitle" idx="1"/>
          </p:nvPr>
        </p:nvSpPr>
        <p:spPr>
          <a:xfrm>
            <a:off x="838200" y="2909664"/>
            <a:ext cx="7543800" cy="2895600"/>
          </a:xfrm>
        </p:spPr>
        <p:txBody>
          <a:bodyPr>
            <a:normAutofit fontScale="25000" lnSpcReduction="20000"/>
          </a:bodyPr>
          <a:lstStyle/>
          <a:p>
            <a:r>
              <a:rPr lang="en-US" sz="16000" b="1" i="1" dirty="0">
                <a:solidFill>
                  <a:srgbClr val="7030A0"/>
                </a:solidFill>
              </a:rPr>
              <a:t>Prof. Dr. Muhammad Akram Munir</a:t>
            </a:r>
            <a:endParaRPr lang="en-US" sz="16000" b="1" i="1" dirty="0">
              <a:solidFill>
                <a:srgbClr val="7030A0"/>
              </a:solidFill>
              <a:latin typeface="Arial Rounded MT Bold" pitchFamily="34" charset="0"/>
            </a:endParaRPr>
          </a:p>
          <a:p>
            <a:r>
              <a:rPr lang="en-US" sz="9600" i="1" dirty="0">
                <a:solidFill>
                  <a:srgbClr val="7030A0"/>
                </a:solidFill>
                <a:latin typeface="Arial Rounded MT Bold" pitchFamily="34" charset="0"/>
              </a:rPr>
              <a:t>BSc AH, BVSc  (Pb) MSC Hons (UAF),</a:t>
            </a:r>
          </a:p>
          <a:p>
            <a:r>
              <a:rPr lang="en-US" sz="9600" i="1" dirty="0">
                <a:solidFill>
                  <a:srgbClr val="7030A0"/>
                </a:solidFill>
                <a:latin typeface="Arial Rounded MT Bold" pitchFamily="34" charset="0"/>
              </a:rPr>
              <a:t> MSc  (USA) PhD (USA), Postdoc (Micro) </a:t>
            </a:r>
          </a:p>
          <a:p>
            <a:r>
              <a:rPr lang="en-US" sz="9600" i="1" dirty="0">
                <a:solidFill>
                  <a:srgbClr val="7030A0"/>
                </a:solidFill>
                <a:latin typeface="Arial Rounded MT Bold" pitchFamily="34" charset="0"/>
              </a:rPr>
              <a:t>Best HEC teacher; IZAZ-E-KAMAL</a:t>
            </a:r>
          </a:p>
          <a:p>
            <a:r>
              <a:rPr lang="en-US" sz="9600" i="1" dirty="0" err="1">
                <a:solidFill>
                  <a:srgbClr val="7030A0"/>
                </a:solidFill>
                <a:latin typeface="Arial Rounded MT Bold" pitchFamily="34" charset="0"/>
              </a:rPr>
              <a:t>Riphah</a:t>
            </a:r>
            <a:r>
              <a:rPr lang="en-US" sz="9600" i="1" dirty="0">
                <a:solidFill>
                  <a:srgbClr val="7030A0"/>
                </a:solidFill>
                <a:latin typeface="Arial Rounded MT Bold" pitchFamily="34" charset="0"/>
              </a:rPr>
              <a:t> International University, </a:t>
            </a:r>
            <a:r>
              <a:rPr lang="en-US" sz="9600" i="1" dirty="0" err="1">
                <a:solidFill>
                  <a:srgbClr val="7030A0"/>
                </a:solidFill>
                <a:latin typeface="Arial Rounded MT Bold" pitchFamily="34" charset="0"/>
              </a:rPr>
              <a:t>RCVetS</a:t>
            </a:r>
            <a:r>
              <a:rPr lang="en-US" sz="9600" i="1" dirty="0">
                <a:solidFill>
                  <a:srgbClr val="7030A0"/>
                </a:solidFill>
                <a:latin typeface="Arial Rounded MT Bold" pitchFamily="34" charset="0"/>
              </a:rPr>
              <a:t>, </a:t>
            </a:r>
            <a:r>
              <a:rPr lang="en-US" sz="9600" i="1" dirty="0" err="1">
                <a:solidFill>
                  <a:srgbClr val="7030A0"/>
                </a:solidFill>
                <a:latin typeface="Arial Rounded MT Bold" pitchFamily="34" charset="0"/>
              </a:rPr>
              <a:t>Raiwind</a:t>
            </a:r>
            <a:r>
              <a:rPr lang="en-US" sz="9600" i="1" dirty="0">
                <a:solidFill>
                  <a:srgbClr val="7030A0"/>
                </a:solidFill>
                <a:latin typeface="Arial Rounded MT Bold" pitchFamily="34" charset="0"/>
              </a:rPr>
              <a:t> Road, Lahore</a:t>
            </a:r>
          </a:p>
          <a:p>
            <a:r>
              <a:rPr lang="en-US" sz="9600" dirty="0" err="1">
                <a:solidFill>
                  <a:srgbClr val="7030A0"/>
                </a:solidFill>
                <a:latin typeface="Arial Rounded MT Bold" pitchFamily="34" charset="0"/>
              </a:rPr>
              <a:t>akrammuneer@hotmail</a:t>
            </a:r>
            <a:r>
              <a:rPr lang="en-US" sz="9600" dirty="0">
                <a:solidFill>
                  <a:srgbClr val="7030A0"/>
                </a:solidFill>
                <a:latin typeface="Arial Rounded MT Bold" pitchFamily="34" charset="0"/>
              </a:rPr>
              <a:t> .com </a:t>
            </a:r>
          </a:p>
          <a:p>
            <a:r>
              <a:rPr lang="en-US" sz="9600" dirty="0">
                <a:solidFill>
                  <a:srgbClr val="7030A0"/>
                </a:solidFill>
                <a:latin typeface="Arial Rounded MT Bold" pitchFamily="34" charset="0"/>
              </a:rPr>
              <a:t>VU Webinar 26-8-2020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a:bodyPr>
          <a:lstStyle/>
          <a:p>
            <a:r>
              <a:rPr lang="en-US" sz="4000" b="1" dirty="0">
                <a:solidFill>
                  <a:srgbClr val="FF0000"/>
                </a:solidFill>
              </a:rPr>
              <a:t>Transmission</a:t>
            </a:r>
          </a:p>
        </p:txBody>
      </p:sp>
      <p:sp>
        <p:nvSpPr>
          <p:cNvPr id="3" name="Content Placeholder 2"/>
          <p:cNvSpPr>
            <a:spLocks noGrp="1"/>
          </p:cNvSpPr>
          <p:nvPr>
            <p:ph idx="1"/>
          </p:nvPr>
        </p:nvSpPr>
        <p:spPr>
          <a:xfrm>
            <a:off x="457200" y="1124744"/>
            <a:ext cx="8229600" cy="4525963"/>
          </a:xfrm>
        </p:spPr>
        <p:txBody>
          <a:bodyPr>
            <a:noAutofit/>
          </a:bodyPr>
          <a:lstStyle/>
          <a:p>
            <a:pPr marL="241300" indent="-228600">
              <a:spcBef>
                <a:spcPts val="1010"/>
              </a:spcBef>
              <a:buSzPct val="125000"/>
              <a:tabLst>
                <a:tab pos="241300" algn="l"/>
              </a:tabLst>
            </a:pPr>
            <a:r>
              <a:rPr lang="en-US" sz="2400" b="1" i="1" spc="70" dirty="0">
                <a:solidFill>
                  <a:srgbClr val="280E09"/>
                </a:solidFill>
                <a:latin typeface="Arial "/>
                <a:cs typeface="Arial"/>
              </a:rPr>
              <a:t>Initially many </a:t>
            </a:r>
            <a:r>
              <a:rPr lang="en-US" sz="2400" b="1" i="1" spc="135" dirty="0">
                <a:solidFill>
                  <a:srgbClr val="280E09"/>
                </a:solidFill>
                <a:latin typeface="Arial "/>
                <a:cs typeface="Arial"/>
              </a:rPr>
              <a:t>patients </a:t>
            </a:r>
            <a:r>
              <a:rPr lang="en-US" sz="2400" b="1" i="1" spc="175" dirty="0">
                <a:solidFill>
                  <a:srgbClr val="280E09"/>
                </a:solidFill>
                <a:latin typeface="Arial "/>
                <a:cs typeface="Arial"/>
              </a:rPr>
              <a:t>in</a:t>
            </a:r>
            <a:r>
              <a:rPr lang="en-US" sz="2400" b="1" i="1" spc="145" dirty="0">
                <a:solidFill>
                  <a:srgbClr val="280E09"/>
                </a:solidFill>
                <a:latin typeface="Arial "/>
                <a:cs typeface="Arial"/>
              </a:rPr>
              <a:t> covid-19 </a:t>
            </a:r>
            <a:r>
              <a:rPr lang="en-US" sz="2400" b="1" i="1" spc="150" dirty="0">
                <a:solidFill>
                  <a:srgbClr val="280E09"/>
                </a:solidFill>
                <a:latin typeface="Arial "/>
                <a:cs typeface="Arial"/>
              </a:rPr>
              <a:t>outbreak </a:t>
            </a:r>
            <a:r>
              <a:rPr lang="en-US" sz="2400" b="1" i="1" spc="180" dirty="0">
                <a:solidFill>
                  <a:srgbClr val="280E09"/>
                </a:solidFill>
                <a:latin typeface="Arial "/>
                <a:cs typeface="Arial"/>
              </a:rPr>
              <a:t>in </a:t>
            </a:r>
            <a:r>
              <a:rPr lang="en-US" sz="2400" b="1" i="1" spc="55" dirty="0">
                <a:solidFill>
                  <a:srgbClr val="280E09"/>
                </a:solidFill>
                <a:latin typeface="Arial "/>
                <a:cs typeface="Arial"/>
              </a:rPr>
              <a:t>Wuhan</a:t>
            </a:r>
            <a:r>
              <a:rPr lang="en-US" sz="2400" b="1" i="1" spc="85" dirty="0">
                <a:solidFill>
                  <a:srgbClr val="280E09"/>
                </a:solidFill>
                <a:latin typeface="Arial "/>
                <a:cs typeface="Arial"/>
              </a:rPr>
              <a:t> </a:t>
            </a:r>
            <a:r>
              <a:rPr lang="en-US" sz="2400" b="1" i="1" spc="120" dirty="0">
                <a:solidFill>
                  <a:srgbClr val="280E09"/>
                </a:solidFill>
                <a:latin typeface="Arial "/>
                <a:cs typeface="Arial"/>
              </a:rPr>
              <a:t>had </a:t>
            </a:r>
            <a:r>
              <a:rPr lang="en-US" sz="2400" b="1" i="1" spc="114" dirty="0">
                <a:solidFill>
                  <a:srgbClr val="280E09"/>
                </a:solidFill>
                <a:latin typeface="Arial "/>
                <a:cs typeface="Arial"/>
              </a:rPr>
              <a:t>some </a:t>
            </a:r>
            <a:r>
              <a:rPr lang="en-US" sz="2400" b="1" i="1" spc="190" dirty="0">
                <a:solidFill>
                  <a:srgbClr val="280E09"/>
                </a:solidFill>
                <a:latin typeface="Arial "/>
                <a:cs typeface="Arial"/>
              </a:rPr>
              <a:t>link </a:t>
            </a:r>
            <a:r>
              <a:rPr lang="en-US" sz="2400" b="1" i="1" spc="210" dirty="0">
                <a:solidFill>
                  <a:srgbClr val="280E09"/>
                </a:solidFill>
                <a:latin typeface="Arial "/>
                <a:cs typeface="Arial"/>
              </a:rPr>
              <a:t>to </a:t>
            </a:r>
            <a:r>
              <a:rPr lang="en-US" sz="2400" b="1" i="1" spc="110" dirty="0">
                <a:solidFill>
                  <a:srgbClr val="280E09"/>
                </a:solidFill>
                <a:latin typeface="Arial "/>
                <a:cs typeface="Arial"/>
              </a:rPr>
              <a:t> </a:t>
            </a:r>
            <a:r>
              <a:rPr lang="en-US" sz="2400" b="1" i="1" spc="5" dirty="0">
                <a:solidFill>
                  <a:srgbClr val="280E09"/>
                </a:solidFill>
                <a:latin typeface="Arial "/>
                <a:cs typeface="Arial"/>
              </a:rPr>
              <a:t>seafood </a:t>
            </a:r>
            <a:r>
              <a:rPr lang="en-US" sz="2400" b="1" i="1" spc="25" dirty="0">
                <a:solidFill>
                  <a:srgbClr val="280E09"/>
                </a:solidFill>
                <a:latin typeface="Arial "/>
                <a:cs typeface="Arial"/>
              </a:rPr>
              <a:t>and  </a:t>
            </a:r>
            <a:r>
              <a:rPr lang="en-US" sz="2400" b="1" i="1" spc="-10" dirty="0">
                <a:solidFill>
                  <a:srgbClr val="280E09"/>
                </a:solidFill>
                <a:latin typeface="Arial "/>
                <a:cs typeface="Arial"/>
              </a:rPr>
              <a:t>live </a:t>
            </a:r>
            <a:r>
              <a:rPr lang="en-US" sz="2400" b="1" i="1" spc="35" dirty="0">
                <a:solidFill>
                  <a:srgbClr val="280E09"/>
                </a:solidFill>
                <a:latin typeface="Arial "/>
                <a:cs typeface="Arial"/>
              </a:rPr>
              <a:t>animal markets </a:t>
            </a:r>
            <a:r>
              <a:rPr lang="en-US" sz="2400" b="1" i="1" spc="75" dirty="0">
                <a:solidFill>
                  <a:srgbClr val="280E09"/>
                </a:solidFill>
                <a:latin typeface="Arial "/>
                <a:cs typeface="Arial"/>
              </a:rPr>
              <a:t> </a:t>
            </a:r>
            <a:r>
              <a:rPr lang="en-US" sz="2400" b="1" i="1" spc="140" dirty="0">
                <a:solidFill>
                  <a:srgbClr val="280E09"/>
                </a:solidFill>
                <a:latin typeface="Arial "/>
                <a:cs typeface="Arial"/>
              </a:rPr>
              <a:t>suggesting </a:t>
            </a:r>
            <a:r>
              <a:rPr lang="en-US" sz="2400" b="1" i="1" spc="254" dirty="0">
                <a:solidFill>
                  <a:srgbClr val="280E09"/>
                </a:solidFill>
                <a:latin typeface="Arial "/>
                <a:cs typeface="Arial"/>
              </a:rPr>
              <a:t>animal-to-</a:t>
            </a:r>
            <a:r>
              <a:rPr lang="en-US" sz="2400" b="1" i="1" spc="125" dirty="0">
                <a:solidFill>
                  <a:srgbClr val="280E09"/>
                </a:solidFill>
                <a:latin typeface="Arial "/>
                <a:cs typeface="Arial"/>
              </a:rPr>
              <a:t>person</a:t>
            </a:r>
            <a:r>
              <a:rPr lang="en-US" sz="2400" b="1" i="1" spc="114" dirty="0">
                <a:solidFill>
                  <a:srgbClr val="280E09"/>
                </a:solidFill>
                <a:latin typeface="Arial "/>
                <a:cs typeface="Arial"/>
              </a:rPr>
              <a:t> </a:t>
            </a:r>
            <a:r>
              <a:rPr lang="en-US" sz="2400" b="1" i="1" spc="100" dirty="0">
                <a:solidFill>
                  <a:srgbClr val="280E09"/>
                </a:solidFill>
                <a:latin typeface="Arial "/>
                <a:cs typeface="Arial"/>
              </a:rPr>
              <a:t>spread</a:t>
            </a:r>
          </a:p>
          <a:p>
            <a:pPr marL="241300" indent="-228600">
              <a:spcBef>
                <a:spcPts val="1010"/>
              </a:spcBef>
              <a:buSzPct val="125000"/>
              <a:tabLst>
                <a:tab pos="241300" algn="l"/>
              </a:tabLst>
            </a:pPr>
            <a:r>
              <a:rPr lang="en-US" sz="2400" b="1" i="1" spc="130" dirty="0">
                <a:solidFill>
                  <a:srgbClr val="280E09"/>
                </a:solidFill>
                <a:latin typeface="Arial "/>
                <a:cs typeface="Arial"/>
              </a:rPr>
              <a:t>Eating </a:t>
            </a:r>
            <a:r>
              <a:rPr lang="en-US" sz="2400" b="1" i="1" spc="200" dirty="0">
                <a:solidFill>
                  <a:srgbClr val="280E09"/>
                </a:solidFill>
                <a:latin typeface="Arial "/>
                <a:cs typeface="Arial"/>
              </a:rPr>
              <a:t>of </a:t>
            </a:r>
            <a:r>
              <a:rPr lang="en-US" sz="2400" b="1" i="1" spc="-25" dirty="0">
                <a:solidFill>
                  <a:srgbClr val="280E09"/>
                </a:solidFill>
                <a:latin typeface="Arial "/>
                <a:cs typeface="Arial"/>
              </a:rPr>
              <a:t>snakes</a:t>
            </a:r>
            <a:r>
              <a:rPr lang="en-US" sz="2400" b="1" i="1" spc="-75" dirty="0">
                <a:solidFill>
                  <a:srgbClr val="280E09"/>
                </a:solidFill>
                <a:latin typeface="Arial "/>
                <a:cs typeface="Arial"/>
              </a:rPr>
              <a:t> </a:t>
            </a:r>
            <a:r>
              <a:rPr lang="en-US" sz="2400" b="1" i="1" spc="25" dirty="0">
                <a:solidFill>
                  <a:srgbClr val="280E09"/>
                </a:solidFill>
                <a:latin typeface="Arial "/>
                <a:cs typeface="Arial"/>
              </a:rPr>
              <a:t>and  bats helped in pickin</a:t>
            </a:r>
            <a:r>
              <a:rPr lang="en-US" sz="2400" b="1" i="1" spc="25" dirty="0">
                <a:solidFill>
                  <a:schemeClr val="tx1">
                    <a:lumMod val="95000"/>
                    <a:lumOff val="5000"/>
                  </a:schemeClr>
                </a:solidFill>
                <a:latin typeface="Arial "/>
                <a:cs typeface="Arial"/>
              </a:rPr>
              <a:t>g of infection, other animal source also possible</a:t>
            </a:r>
            <a:endParaRPr lang="en-US" sz="2400" b="1" i="1" spc="70" dirty="0">
              <a:solidFill>
                <a:schemeClr val="tx1">
                  <a:lumMod val="95000"/>
                  <a:lumOff val="5000"/>
                </a:schemeClr>
              </a:solidFill>
              <a:latin typeface="Arial "/>
              <a:cs typeface="Arial"/>
            </a:endParaRPr>
          </a:p>
          <a:p>
            <a:pPr marL="241300" marR="5080" indent="-228600">
              <a:spcBef>
                <a:spcPts val="1005"/>
              </a:spcBef>
              <a:buSzPct val="125000"/>
              <a:tabLst>
                <a:tab pos="241300" algn="l"/>
              </a:tabLst>
            </a:pPr>
            <a:r>
              <a:rPr lang="en-US" sz="2400" b="1" i="1" spc="70" dirty="0">
                <a:solidFill>
                  <a:srgbClr val="280E09"/>
                </a:solidFill>
                <a:latin typeface="Arial "/>
                <a:cs typeface="Arial"/>
              </a:rPr>
              <a:t>Now from person-to-person; through respiratory </a:t>
            </a:r>
            <a:r>
              <a:rPr lang="en-US" sz="2400" b="1" i="1" spc="70" dirty="0">
                <a:solidFill>
                  <a:schemeClr val="tx1">
                    <a:lumMod val="95000"/>
                    <a:lumOff val="5000"/>
                  </a:schemeClr>
                </a:solidFill>
                <a:latin typeface="Arial "/>
                <a:cs typeface="Arial"/>
              </a:rPr>
              <a:t>droplets amongst close-contacts, community spread, </a:t>
            </a:r>
            <a:r>
              <a:rPr lang="en-US" sz="2400" b="1" dirty="0">
                <a:solidFill>
                  <a:schemeClr val="tx1">
                    <a:lumMod val="95000"/>
                    <a:lumOff val="5000"/>
                  </a:schemeClr>
                </a:solidFill>
              </a:rPr>
              <a:t>airborne spread over short distances also possible</a:t>
            </a:r>
            <a:endParaRPr lang="en-US" sz="2400" b="1" i="1" dirty="0">
              <a:solidFill>
                <a:schemeClr val="tx1">
                  <a:lumMod val="95000"/>
                  <a:lumOff val="5000"/>
                </a:schemeClr>
              </a:solidFill>
              <a:latin typeface="Arial "/>
              <a:cs typeface="Arial"/>
            </a:endParaRPr>
          </a:p>
          <a:p>
            <a:pPr marL="241300" indent="-228600">
              <a:spcBef>
                <a:spcPts val="1010"/>
              </a:spcBef>
              <a:buSzPct val="125000"/>
              <a:tabLst>
                <a:tab pos="241300" algn="l"/>
              </a:tabLst>
            </a:pPr>
            <a:r>
              <a:rPr lang="en-US" sz="2400" b="1" i="1" dirty="0">
                <a:solidFill>
                  <a:srgbClr val="FF0000"/>
                </a:solidFill>
                <a:latin typeface="Arial "/>
              </a:rPr>
              <a:t>Transmission via infected hands,  saliva, fecal material, and urine and contaminated surfaces</a:t>
            </a:r>
            <a:endParaRPr lang="en-US" sz="2400" b="1" i="1" spc="25" dirty="0">
              <a:solidFill>
                <a:srgbClr val="FF0000"/>
              </a:solidFill>
              <a:latin typeface="Arial "/>
              <a:cs typeface="Arial"/>
            </a:endParaRPr>
          </a:p>
          <a:p>
            <a:endParaRPr lang="en-US" sz="2000" b="1" dirty="0">
              <a:latin typeface="Arial Black" pitchFamily="34" charset="0"/>
            </a:endParaRPr>
          </a:p>
        </p:txBody>
      </p:sp>
      <p:graphicFrame>
        <p:nvGraphicFramePr>
          <p:cNvPr id="21506"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21790"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a:xfrm>
            <a:off x="827584" y="98758"/>
            <a:ext cx="7772400" cy="792162"/>
          </a:xfrm>
        </p:spPr>
        <p:txBody>
          <a:bodyPr>
            <a:noAutofit/>
          </a:bodyPr>
          <a:lstStyle/>
          <a:p>
            <a:r>
              <a:rPr lang="en-US" sz="6000" b="1" i="1" dirty="0">
                <a:solidFill>
                  <a:srgbClr val="FF0000"/>
                </a:solidFill>
              </a:rPr>
              <a:t>Animal </a:t>
            </a:r>
            <a:r>
              <a:rPr lang="en-US" sz="6000" b="1" i="1" dirty="0" err="1">
                <a:solidFill>
                  <a:srgbClr val="FF0000"/>
                </a:solidFill>
              </a:rPr>
              <a:t>CoVs</a:t>
            </a:r>
            <a:endParaRPr lang="en-US" sz="6000" b="1" dirty="0">
              <a:solidFill>
                <a:srgbClr val="FF0000"/>
              </a:solidFill>
            </a:endParaRPr>
          </a:p>
        </p:txBody>
      </p:sp>
      <p:sp>
        <p:nvSpPr>
          <p:cNvPr id="3" name="Content Placeholder 2"/>
          <p:cNvSpPr>
            <a:spLocks noGrp="1"/>
          </p:cNvSpPr>
          <p:nvPr>
            <p:ph idx="1"/>
          </p:nvPr>
        </p:nvSpPr>
        <p:spPr>
          <a:xfrm>
            <a:off x="381000" y="758398"/>
            <a:ext cx="8382000" cy="6045944"/>
          </a:xfrm>
        </p:spPr>
        <p:txBody>
          <a:bodyPr>
            <a:noAutofit/>
          </a:bodyPr>
          <a:lstStyle/>
          <a:p>
            <a:pPr>
              <a:buNone/>
              <a:defRPr/>
            </a:pPr>
            <a:r>
              <a:rPr lang="en-US" sz="2900" dirty="0">
                <a:latin typeface="Arial" pitchFamily="34" charset="0"/>
                <a:cs typeface="Arial" pitchFamily="34" charset="0"/>
              </a:rPr>
              <a:t>Several </a:t>
            </a:r>
            <a:r>
              <a:rPr lang="en-US" sz="2900" dirty="0" err="1">
                <a:latin typeface="Arial" pitchFamily="34" charset="0"/>
                <a:cs typeface="Arial" pitchFamily="34" charset="0"/>
              </a:rPr>
              <a:t>CoV</a:t>
            </a:r>
            <a:r>
              <a:rPr lang="en-US" sz="2900" dirty="0">
                <a:latin typeface="Arial" pitchFamily="34" charset="0"/>
                <a:cs typeface="Arial" pitchFamily="34" charset="0"/>
              </a:rPr>
              <a:t> infect various animal species but not yet infected humans e.g.</a:t>
            </a:r>
          </a:p>
          <a:p>
            <a:pPr lvl="1">
              <a:defRPr/>
            </a:pPr>
            <a:r>
              <a:rPr lang="en-US" sz="2900" dirty="0">
                <a:latin typeface="Arial" pitchFamily="34" charset="0"/>
                <a:cs typeface="Arial" pitchFamily="34" charset="0"/>
              </a:rPr>
              <a:t>Feline Infect. Peritonitis/enteritis, diarrhea</a:t>
            </a:r>
          </a:p>
          <a:p>
            <a:pPr lvl="1">
              <a:defRPr/>
            </a:pPr>
            <a:r>
              <a:rPr lang="en-US" sz="2900" dirty="0">
                <a:latin typeface="Arial" pitchFamily="34" charset="0"/>
                <a:cs typeface="Arial" pitchFamily="34" charset="0"/>
              </a:rPr>
              <a:t>AIB chicken/ Turkey </a:t>
            </a:r>
            <a:r>
              <a:rPr lang="en-US" sz="2900" dirty="0" err="1">
                <a:latin typeface="Arial" pitchFamily="34" charset="0"/>
                <a:cs typeface="Arial" pitchFamily="34" charset="0"/>
              </a:rPr>
              <a:t>CoV</a:t>
            </a:r>
            <a:r>
              <a:rPr lang="en-US" sz="2900" dirty="0">
                <a:latin typeface="Arial" pitchFamily="34" charset="0"/>
                <a:cs typeface="Arial" pitchFamily="34" charset="0"/>
              </a:rPr>
              <a:t> </a:t>
            </a:r>
          </a:p>
          <a:p>
            <a:pPr lvl="1">
              <a:defRPr/>
            </a:pPr>
            <a:r>
              <a:rPr lang="en-US" sz="2900" dirty="0">
                <a:latin typeface="Arial" pitchFamily="34" charset="0"/>
                <a:cs typeface="Arial" pitchFamily="34" charset="0"/>
              </a:rPr>
              <a:t>Canine </a:t>
            </a:r>
            <a:r>
              <a:rPr lang="en-US" sz="2900" dirty="0" err="1">
                <a:latin typeface="Arial" pitchFamily="34" charset="0"/>
                <a:cs typeface="Arial" pitchFamily="34" charset="0"/>
              </a:rPr>
              <a:t>CoVs</a:t>
            </a:r>
            <a:r>
              <a:rPr lang="en-US" sz="2900" dirty="0">
                <a:latin typeface="Arial" pitchFamily="34" charset="0"/>
                <a:cs typeface="Arial" pitchFamily="34" charset="0"/>
              </a:rPr>
              <a:t> -2 types</a:t>
            </a:r>
          </a:p>
          <a:p>
            <a:pPr lvl="1">
              <a:defRPr/>
            </a:pPr>
            <a:r>
              <a:rPr lang="en-US" sz="2900" dirty="0">
                <a:latin typeface="Arial" pitchFamily="34" charset="0"/>
                <a:cs typeface="Arial" pitchFamily="34" charset="0"/>
              </a:rPr>
              <a:t>Bovine </a:t>
            </a:r>
            <a:r>
              <a:rPr lang="en-US" sz="2900" dirty="0" err="1">
                <a:latin typeface="Arial" pitchFamily="34" charset="0"/>
                <a:cs typeface="Arial" pitchFamily="34" charset="0"/>
              </a:rPr>
              <a:t>CoVs</a:t>
            </a:r>
            <a:endParaRPr lang="en-US" sz="2900" dirty="0">
              <a:latin typeface="Arial" pitchFamily="34" charset="0"/>
              <a:cs typeface="Arial" pitchFamily="34" charset="0"/>
            </a:endParaRPr>
          </a:p>
          <a:p>
            <a:pPr lvl="1">
              <a:defRPr/>
            </a:pPr>
            <a:r>
              <a:rPr lang="en-US" sz="2900" dirty="0">
                <a:latin typeface="Arial" pitchFamily="34" charset="0"/>
                <a:cs typeface="Arial" pitchFamily="34" charset="0"/>
              </a:rPr>
              <a:t>Swine </a:t>
            </a:r>
            <a:r>
              <a:rPr lang="en-US" sz="2900" dirty="0" err="1">
                <a:latin typeface="Arial" pitchFamily="34" charset="0"/>
                <a:cs typeface="Arial" pitchFamily="34" charset="0"/>
              </a:rPr>
              <a:t>CoVs</a:t>
            </a:r>
            <a:r>
              <a:rPr lang="en-US" sz="2900" dirty="0">
                <a:latin typeface="Arial" pitchFamily="34" charset="0"/>
                <a:cs typeface="Arial" pitchFamily="34" charset="0"/>
              </a:rPr>
              <a:t> - 3 types </a:t>
            </a:r>
          </a:p>
          <a:p>
            <a:pPr marL="400050" lvl="1" indent="0">
              <a:defRPr/>
            </a:pPr>
            <a:r>
              <a:rPr lang="en-US" dirty="0">
                <a:latin typeface="Arial" pitchFamily="34" charset="0"/>
                <a:cs typeface="Arial" pitchFamily="34" charset="0"/>
              </a:rPr>
              <a:t>  Rabbit coronavirus;  diarrhea</a:t>
            </a:r>
          </a:p>
          <a:p>
            <a:pPr marL="400050" lvl="1" indent="0">
              <a:defRPr/>
            </a:pPr>
            <a:r>
              <a:rPr lang="en-US" dirty="0">
                <a:latin typeface="Arial" pitchFamily="34" charset="0"/>
                <a:cs typeface="Arial" pitchFamily="34" charset="0"/>
              </a:rPr>
              <a:t>  Mouse COV</a:t>
            </a:r>
            <a:endParaRPr lang="en-US" sz="2900" dirty="0">
              <a:latin typeface="Arial" pitchFamily="34" charset="0"/>
              <a:cs typeface="Arial" pitchFamily="34" charset="0"/>
            </a:endParaRPr>
          </a:p>
          <a:p>
            <a:pPr lvl="1">
              <a:defRPr/>
            </a:pPr>
            <a:r>
              <a:rPr lang="en-US" sz="2900" dirty="0">
                <a:latin typeface="Arial" pitchFamily="34" charset="0"/>
                <a:cs typeface="Arial" pitchFamily="34" charset="0"/>
              </a:rPr>
              <a:t> Mink </a:t>
            </a:r>
            <a:r>
              <a:rPr lang="en-US" sz="2900" dirty="0" err="1">
                <a:latin typeface="Arial" pitchFamily="34" charset="0"/>
                <a:cs typeface="Arial" pitchFamily="34" charset="0"/>
              </a:rPr>
              <a:t>CoVs</a:t>
            </a:r>
            <a:endParaRPr lang="en-US" sz="2900" dirty="0">
              <a:latin typeface="Arial" pitchFamily="34" charset="0"/>
              <a:cs typeface="Arial" pitchFamily="34" charset="0"/>
            </a:endParaRPr>
          </a:p>
          <a:p>
            <a:pPr lvl="1">
              <a:defRPr/>
            </a:pPr>
            <a:r>
              <a:rPr lang="en-US" dirty="0">
                <a:solidFill>
                  <a:srgbClr val="FF0000"/>
                </a:solidFill>
                <a:latin typeface="Arial" pitchFamily="34" charset="0"/>
                <a:cs typeface="Arial" pitchFamily="34" charset="0"/>
              </a:rPr>
              <a:t>Bat (About 5000 </a:t>
            </a:r>
            <a:r>
              <a:rPr lang="en-US" dirty="0" err="1">
                <a:solidFill>
                  <a:srgbClr val="FF0000"/>
                </a:solidFill>
                <a:latin typeface="Arial" pitchFamily="34" charset="0"/>
                <a:cs typeface="Arial" pitchFamily="34" charset="0"/>
              </a:rPr>
              <a:t>CoVs</a:t>
            </a:r>
            <a:r>
              <a:rPr lang="en-US" dirty="0">
                <a:solidFill>
                  <a:srgbClr val="FF0000"/>
                </a:solidFill>
                <a:latin typeface="Arial" pitchFamily="34" charset="0"/>
                <a:cs typeface="Arial" pitchFamily="34" charset="0"/>
              </a:rPr>
              <a:t> present in bats) </a:t>
            </a:r>
          </a:p>
          <a:p>
            <a:pPr lvl="1">
              <a:defRPr/>
            </a:pPr>
            <a:r>
              <a:rPr lang="en-US" dirty="0">
                <a:solidFill>
                  <a:srgbClr val="FF0000"/>
                </a:solidFill>
                <a:latin typeface="Arial" pitchFamily="34" charset="0"/>
                <a:cs typeface="Arial" pitchFamily="34" charset="0"/>
              </a:rPr>
              <a:t>Snake </a:t>
            </a:r>
            <a:r>
              <a:rPr lang="en-US" dirty="0" err="1">
                <a:solidFill>
                  <a:srgbClr val="FF0000"/>
                </a:solidFill>
                <a:latin typeface="Arial" pitchFamily="34" charset="0"/>
                <a:cs typeface="Arial" pitchFamily="34" charset="0"/>
              </a:rPr>
              <a:t>CoVs</a:t>
            </a:r>
            <a:endParaRPr lang="en-US" sz="2900" dirty="0">
              <a:latin typeface="Arial" pitchFamily="34" charset="0"/>
              <a:cs typeface="Arial" pitchFamily="34" charset="0"/>
            </a:endParaRPr>
          </a:p>
        </p:txBody>
      </p:sp>
      <p:graphicFrame>
        <p:nvGraphicFramePr>
          <p:cNvPr id="23554"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23838"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mmal, mink, bear, outdoor&#10;&#10;Description automatically generated">
            <a:extLst>
              <a:ext uri="{FF2B5EF4-FFF2-40B4-BE49-F238E27FC236}">
                <a16:creationId xmlns:a16="http://schemas.microsoft.com/office/drawing/2014/main" xmlns="" id="{E7ED4BDA-DAD3-422A-8C58-8F2DA56023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21" r="10212"/>
          <a:stretch/>
        </p:blipFill>
        <p:spPr>
          <a:xfrm>
            <a:off x="15" y="857257"/>
            <a:ext cx="3047983" cy="2571743"/>
          </a:xfrm>
          <a:prstGeom prst="rect">
            <a:avLst/>
          </a:prstGeom>
        </p:spPr>
      </p:pic>
      <p:pic>
        <p:nvPicPr>
          <p:cNvPr id="15" name="Picture 14" descr="A close up of a snake&#10;&#10;Description automatically generated">
            <a:extLst>
              <a:ext uri="{FF2B5EF4-FFF2-40B4-BE49-F238E27FC236}">
                <a16:creationId xmlns:a16="http://schemas.microsoft.com/office/drawing/2014/main" xmlns="" id="{5B87144F-D520-4911-8FE4-B8F25B38F85C}"/>
              </a:ext>
            </a:extLst>
          </p:cNvPr>
          <p:cNvPicPr>
            <a:picLocks noChangeAspect="1"/>
          </p:cNvPicPr>
          <p:nvPr/>
        </p:nvPicPr>
        <p:blipFill rotWithShape="1">
          <a:blip r:embed="rId3">
            <a:extLst>
              <a:ext uri="{28A0092B-C50C-407E-A947-70E740481C1C}">
                <a14:useLocalDpi xmlns:a14="http://schemas.microsoft.com/office/drawing/2010/main" val="0"/>
              </a:ext>
            </a:extLst>
          </a:blip>
          <a:srcRect l="6197" r="12608"/>
          <a:stretch/>
        </p:blipFill>
        <p:spPr>
          <a:xfrm>
            <a:off x="3033397" y="857257"/>
            <a:ext cx="3062599" cy="2571743"/>
          </a:xfrm>
          <a:prstGeom prst="rect">
            <a:avLst/>
          </a:prstGeom>
        </p:spPr>
      </p:pic>
      <p:pic>
        <p:nvPicPr>
          <p:cNvPr id="9" name="Picture 8" descr="A camel standing in the dirt&#10;&#10;Description automatically generated">
            <a:extLst>
              <a:ext uri="{FF2B5EF4-FFF2-40B4-BE49-F238E27FC236}">
                <a16:creationId xmlns:a16="http://schemas.microsoft.com/office/drawing/2014/main" xmlns="" id="{F4B25B9B-20AD-4C1C-9397-2ABC8EE579DE}"/>
              </a:ext>
            </a:extLst>
          </p:cNvPr>
          <p:cNvPicPr>
            <a:picLocks noChangeAspect="1"/>
          </p:cNvPicPr>
          <p:nvPr/>
        </p:nvPicPr>
        <p:blipFill rotWithShape="1">
          <a:blip r:embed="rId4">
            <a:extLst>
              <a:ext uri="{28A0092B-C50C-407E-A947-70E740481C1C}">
                <a14:useLocalDpi xmlns:a14="http://schemas.microsoft.com/office/drawing/2010/main" val="0"/>
              </a:ext>
            </a:extLst>
          </a:blip>
          <a:srcRect l="16816" r="3777" b="2"/>
          <a:stretch/>
        </p:blipFill>
        <p:spPr>
          <a:xfrm>
            <a:off x="6095996" y="857257"/>
            <a:ext cx="3048004" cy="2571743"/>
          </a:xfrm>
          <a:prstGeom prst="rect">
            <a:avLst/>
          </a:prstGeom>
        </p:spPr>
      </p:pic>
      <p:pic>
        <p:nvPicPr>
          <p:cNvPr id="11" name="Picture 10" descr="An animal with its mouth open&#10;&#10;Description automatically generated">
            <a:extLst>
              <a:ext uri="{FF2B5EF4-FFF2-40B4-BE49-F238E27FC236}">
                <a16:creationId xmlns:a16="http://schemas.microsoft.com/office/drawing/2014/main" xmlns="" id="{52CDFAD8-67BA-46DB-A086-915D01BEEA74}"/>
              </a:ext>
            </a:extLst>
          </p:cNvPr>
          <p:cNvPicPr>
            <a:picLocks noChangeAspect="1"/>
          </p:cNvPicPr>
          <p:nvPr/>
        </p:nvPicPr>
        <p:blipFill rotWithShape="1">
          <a:blip r:embed="rId5">
            <a:extLst>
              <a:ext uri="{28A0092B-C50C-407E-A947-70E740481C1C}">
                <a14:useLocalDpi xmlns:a14="http://schemas.microsoft.com/office/drawing/2010/main" val="0"/>
              </a:ext>
            </a:extLst>
          </a:blip>
          <a:srcRect t="29076" r="-1" b="7506"/>
          <a:stretch/>
        </p:blipFill>
        <p:spPr>
          <a:xfrm>
            <a:off x="15" y="3429000"/>
            <a:ext cx="3044937" cy="2571750"/>
          </a:xfrm>
          <a:prstGeom prst="rect">
            <a:avLst/>
          </a:prstGeom>
        </p:spPr>
      </p:pic>
      <p:pic>
        <p:nvPicPr>
          <p:cNvPr id="5" name="Picture 4" descr="A close up of a bird&#10;&#10;Description automatically generated">
            <a:extLst>
              <a:ext uri="{FF2B5EF4-FFF2-40B4-BE49-F238E27FC236}">
                <a16:creationId xmlns:a16="http://schemas.microsoft.com/office/drawing/2014/main" xmlns="" id="{23748C28-95E5-4AA4-981A-1FB174EFD5E2}"/>
              </a:ext>
            </a:extLst>
          </p:cNvPr>
          <p:cNvPicPr>
            <a:picLocks noChangeAspect="1"/>
          </p:cNvPicPr>
          <p:nvPr/>
        </p:nvPicPr>
        <p:blipFill rotWithShape="1">
          <a:blip r:embed="rId6">
            <a:extLst>
              <a:ext uri="{28A0092B-C50C-407E-A947-70E740481C1C}">
                <a14:useLocalDpi xmlns:a14="http://schemas.microsoft.com/office/drawing/2010/main" val="0"/>
              </a:ext>
            </a:extLst>
          </a:blip>
          <a:srcRect l="4592" r="6011" b="3"/>
          <a:stretch/>
        </p:blipFill>
        <p:spPr>
          <a:xfrm>
            <a:off x="3039237" y="3429000"/>
            <a:ext cx="3065526" cy="2571750"/>
          </a:xfrm>
          <a:prstGeom prst="rect">
            <a:avLst/>
          </a:prstGeom>
        </p:spPr>
      </p:pic>
      <p:pic>
        <p:nvPicPr>
          <p:cNvPr id="13" name="Picture 12" descr="An animal standing on grass&#10;&#10;Description automatically generated">
            <a:extLst>
              <a:ext uri="{FF2B5EF4-FFF2-40B4-BE49-F238E27FC236}">
                <a16:creationId xmlns:a16="http://schemas.microsoft.com/office/drawing/2014/main" xmlns="" id="{E9CCDB7B-9547-43D2-85FA-61B2B170885C}"/>
              </a:ext>
            </a:extLst>
          </p:cNvPr>
          <p:cNvPicPr>
            <a:picLocks noChangeAspect="1"/>
          </p:cNvPicPr>
          <p:nvPr/>
        </p:nvPicPr>
        <p:blipFill rotWithShape="1">
          <a:blip r:embed="rId7">
            <a:extLst>
              <a:ext uri="{28A0092B-C50C-407E-A947-70E740481C1C}">
                <a14:useLocalDpi xmlns:a14="http://schemas.microsoft.com/office/drawing/2010/main" val="0"/>
              </a:ext>
            </a:extLst>
          </a:blip>
          <a:srcRect l="9675" r="9815" b="3"/>
          <a:stretch/>
        </p:blipFill>
        <p:spPr>
          <a:xfrm>
            <a:off x="6099048" y="3429000"/>
            <a:ext cx="3044952" cy="2571750"/>
          </a:xfrm>
          <a:prstGeom prst="rect">
            <a:avLst/>
          </a:prstGeom>
        </p:spPr>
      </p:pic>
      <p:sp>
        <p:nvSpPr>
          <p:cNvPr id="16" name="TextBox 15">
            <a:extLst>
              <a:ext uri="{FF2B5EF4-FFF2-40B4-BE49-F238E27FC236}">
                <a16:creationId xmlns:a16="http://schemas.microsoft.com/office/drawing/2014/main" xmlns="" id="{22119CBC-948A-47FF-963E-8209DF745E39}"/>
              </a:ext>
            </a:extLst>
          </p:cNvPr>
          <p:cNvSpPr txBox="1"/>
          <p:nvPr/>
        </p:nvSpPr>
        <p:spPr>
          <a:xfrm>
            <a:off x="2134522" y="873964"/>
            <a:ext cx="720069" cy="369332"/>
          </a:xfrm>
          <a:prstGeom prst="rect">
            <a:avLst/>
          </a:prstGeom>
          <a:noFill/>
        </p:spPr>
        <p:txBody>
          <a:bodyPr wrap="none" rtlCol="0">
            <a:spAutoFit/>
          </a:bodyPr>
          <a:lstStyle/>
          <a:p>
            <a:r>
              <a:rPr lang="en-US" b="1" dirty="0">
                <a:solidFill>
                  <a:srgbClr val="FFFF00"/>
                </a:solidFill>
                <a:highlight>
                  <a:srgbClr val="000000"/>
                </a:highlight>
              </a:rPr>
              <a:t>Mink</a:t>
            </a:r>
          </a:p>
        </p:txBody>
      </p:sp>
      <p:sp>
        <p:nvSpPr>
          <p:cNvPr id="17" name="TextBox 16">
            <a:extLst>
              <a:ext uri="{FF2B5EF4-FFF2-40B4-BE49-F238E27FC236}">
                <a16:creationId xmlns:a16="http://schemas.microsoft.com/office/drawing/2014/main" xmlns="" id="{55D14FCF-32BD-4599-880B-664E0A994E2E}"/>
              </a:ext>
            </a:extLst>
          </p:cNvPr>
          <p:cNvSpPr txBox="1"/>
          <p:nvPr/>
        </p:nvSpPr>
        <p:spPr>
          <a:xfrm>
            <a:off x="3902954" y="857250"/>
            <a:ext cx="2078774" cy="369332"/>
          </a:xfrm>
          <a:prstGeom prst="rect">
            <a:avLst/>
          </a:prstGeom>
          <a:noFill/>
        </p:spPr>
        <p:txBody>
          <a:bodyPr wrap="none" rtlCol="0">
            <a:spAutoFit/>
          </a:bodyPr>
          <a:lstStyle/>
          <a:p>
            <a:r>
              <a:rPr lang="en-US" b="1" dirty="0">
                <a:solidFill>
                  <a:srgbClr val="FFFF00"/>
                </a:solidFill>
                <a:highlight>
                  <a:srgbClr val="000000"/>
                </a:highlight>
              </a:rPr>
              <a:t>Reticulated Python</a:t>
            </a:r>
          </a:p>
        </p:txBody>
      </p:sp>
      <p:sp>
        <p:nvSpPr>
          <p:cNvPr id="18" name="TextBox 17">
            <a:extLst>
              <a:ext uri="{FF2B5EF4-FFF2-40B4-BE49-F238E27FC236}">
                <a16:creationId xmlns:a16="http://schemas.microsoft.com/office/drawing/2014/main" xmlns="" id="{A745DB33-8767-42AA-B389-DBAAC63758D1}"/>
              </a:ext>
            </a:extLst>
          </p:cNvPr>
          <p:cNvSpPr txBox="1"/>
          <p:nvPr/>
        </p:nvSpPr>
        <p:spPr>
          <a:xfrm>
            <a:off x="7273665" y="873964"/>
            <a:ext cx="1973425" cy="369332"/>
          </a:xfrm>
          <a:prstGeom prst="rect">
            <a:avLst/>
          </a:prstGeom>
          <a:noFill/>
        </p:spPr>
        <p:txBody>
          <a:bodyPr wrap="none" rtlCol="0">
            <a:spAutoFit/>
          </a:bodyPr>
          <a:lstStyle/>
          <a:p>
            <a:r>
              <a:rPr lang="en-US" b="1" dirty="0">
                <a:solidFill>
                  <a:srgbClr val="FFFF00"/>
                </a:solidFill>
                <a:highlight>
                  <a:srgbClr val="000000"/>
                </a:highlight>
              </a:rPr>
              <a:t>Dromedary Camel</a:t>
            </a:r>
          </a:p>
        </p:txBody>
      </p:sp>
      <p:sp>
        <p:nvSpPr>
          <p:cNvPr id="19" name="TextBox 18">
            <a:extLst>
              <a:ext uri="{FF2B5EF4-FFF2-40B4-BE49-F238E27FC236}">
                <a16:creationId xmlns:a16="http://schemas.microsoft.com/office/drawing/2014/main" xmlns="" id="{D2E5F6C0-AFFF-46D8-92F3-46A613CD96CE}"/>
              </a:ext>
            </a:extLst>
          </p:cNvPr>
          <p:cNvSpPr txBox="1"/>
          <p:nvPr/>
        </p:nvSpPr>
        <p:spPr>
          <a:xfrm>
            <a:off x="1506488" y="3445706"/>
            <a:ext cx="1603324" cy="369332"/>
          </a:xfrm>
          <a:prstGeom prst="rect">
            <a:avLst/>
          </a:prstGeom>
          <a:noFill/>
        </p:spPr>
        <p:txBody>
          <a:bodyPr wrap="none" rtlCol="0">
            <a:spAutoFit/>
          </a:bodyPr>
          <a:lstStyle/>
          <a:p>
            <a:r>
              <a:rPr lang="en-US" b="1" dirty="0">
                <a:solidFill>
                  <a:srgbClr val="FFFF00"/>
                </a:solidFill>
                <a:highlight>
                  <a:srgbClr val="000000"/>
                </a:highlight>
              </a:rPr>
              <a:t>Horseshoe Bat</a:t>
            </a:r>
          </a:p>
        </p:txBody>
      </p:sp>
      <p:sp>
        <p:nvSpPr>
          <p:cNvPr id="20" name="TextBox 19">
            <a:extLst>
              <a:ext uri="{FF2B5EF4-FFF2-40B4-BE49-F238E27FC236}">
                <a16:creationId xmlns:a16="http://schemas.microsoft.com/office/drawing/2014/main" xmlns="" id="{0792CAE1-22F9-4E45-847B-8CBC6989CE76}"/>
              </a:ext>
            </a:extLst>
          </p:cNvPr>
          <p:cNvSpPr txBox="1"/>
          <p:nvPr/>
        </p:nvSpPr>
        <p:spPr>
          <a:xfrm>
            <a:off x="4902844" y="3483467"/>
            <a:ext cx="1046120" cy="369332"/>
          </a:xfrm>
          <a:prstGeom prst="rect">
            <a:avLst/>
          </a:prstGeom>
          <a:noFill/>
        </p:spPr>
        <p:txBody>
          <a:bodyPr wrap="none" rtlCol="0">
            <a:spAutoFit/>
          </a:bodyPr>
          <a:lstStyle/>
          <a:p>
            <a:r>
              <a:rPr lang="en-US" b="1" dirty="0">
                <a:solidFill>
                  <a:srgbClr val="FFFF00"/>
                </a:solidFill>
                <a:highlight>
                  <a:srgbClr val="000000"/>
                </a:highlight>
              </a:rPr>
              <a:t>Pangolin</a:t>
            </a:r>
          </a:p>
        </p:txBody>
      </p:sp>
      <p:sp>
        <p:nvSpPr>
          <p:cNvPr id="21" name="TextBox 20">
            <a:extLst>
              <a:ext uri="{FF2B5EF4-FFF2-40B4-BE49-F238E27FC236}">
                <a16:creationId xmlns:a16="http://schemas.microsoft.com/office/drawing/2014/main" xmlns="" id="{EB26F3F1-BDF0-4D64-A674-94A717D635BF}"/>
              </a:ext>
            </a:extLst>
          </p:cNvPr>
          <p:cNvSpPr txBox="1"/>
          <p:nvPr/>
        </p:nvSpPr>
        <p:spPr>
          <a:xfrm>
            <a:off x="7723211" y="3483467"/>
            <a:ext cx="1478033" cy="369332"/>
          </a:xfrm>
          <a:prstGeom prst="rect">
            <a:avLst/>
          </a:prstGeom>
          <a:noFill/>
        </p:spPr>
        <p:txBody>
          <a:bodyPr wrap="none" rtlCol="0">
            <a:spAutoFit/>
          </a:bodyPr>
          <a:lstStyle/>
          <a:p>
            <a:r>
              <a:rPr lang="en-US" b="1" dirty="0">
                <a:solidFill>
                  <a:srgbClr val="FFFF00"/>
                </a:solidFill>
                <a:highlight>
                  <a:srgbClr val="000000"/>
                </a:highlight>
              </a:rPr>
              <a:t>African Civet</a:t>
            </a:r>
          </a:p>
        </p:txBody>
      </p:sp>
    </p:spTree>
    <p:extLst>
      <p:ext uri="{BB962C8B-B14F-4D97-AF65-F5344CB8AC3E}">
        <p14:creationId xmlns:p14="http://schemas.microsoft.com/office/powerpoint/2010/main" val="417268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accent6">
                    <a:lumMod val="50000"/>
                  </a:schemeClr>
                </a:solidFill>
                <a:latin typeface="Arial" panose="020B0604020202020204" pitchFamily="34" charset="0"/>
                <a:cs typeface="Arial" panose="020B0604020202020204" pitchFamily="34" charset="0"/>
              </a:rPr>
              <a:t>Susceptibility/survival of Virus</a:t>
            </a:r>
            <a:endParaRPr lang="en-US" sz="4800" b="1" dirty="0">
              <a:solidFill>
                <a:srgbClr val="00B050"/>
              </a:solidFill>
            </a:endParaRP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sz="3000" dirty="0">
                <a:latin typeface="Arial" panose="020B0604020202020204" pitchFamily="34" charset="0"/>
                <a:cs typeface="Arial" panose="020B0604020202020204" pitchFamily="34" charset="0"/>
              </a:rPr>
              <a:t>Temperature above  30</a:t>
            </a:r>
            <a:r>
              <a:rPr lang="en-US" sz="3000" baseline="30000" dirty="0">
                <a:latin typeface="Arial" panose="020B0604020202020204" pitchFamily="34" charset="0"/>
                <a:cs typeface="Arial" panose="020B0604020202020204" pitchFamily="34" charset="0"/>
              </a:rPr>
              <a:t>o</a:t>
            </a:r>
            <a:r>
              <a:rPr lang="en-US" sz="3000" dirty="0">
                <a:latin typeface="Arial" panose="020B0604020202020204" pitchFamily="34" charset="0"/>
                <a:cs typeface="Arial" panose="020B0604020202020204" pitchFamily="34" charset="0"/>
              </a:rPr>
              <a:t>C</a:t>
            </a:r>
          </a:p>
          <a:p>
            <a:pPr marL="514350" indent="-514350">
              <a:buFont typeface="+mj-lt"/>
              <a:buAutoNum type="arabicPeriod"/>
            </a:pPr>
            <a:r>
              <a:rPr lang="en-US" sz="3000" dirty="0">
                <a:latin typeface="Arial" panose="020B0604020202020204" pitchFamily="34" charset="0"/>
                <a:cs typeface="Arial" panose="020B0604020202020204" pitchFamily="34" charset="0"/>
              </a:rPr>
              <a:t>Chemicals ( 60-70% Alcohol, H</a:t>
            </a:r>
            <a:r>
              <a:rPr lang="en-US" sz="3000" baseline="-25000" dirty="0">
                <a:latin typeface="Arial" panose="020B0604020202020204" pitchFamily="34" charset="0"/>
                <a:cs typeface="Arial" panose="020B0604020202020204" pitchFamily="34" charset="0"/>
              </a:rPr>
              <a:t>2</a:t>
            </a:r>
            <a:r>
              <a:rPr lang="en-US" sz="3000" dirty="0">
                <a:latin typeface="Arial" panose="020B0604020202020204" pitchFamily="34" charset="0"/>
                <a:cs typeface="Arial" panose="020B0604020202020204" pitchFamily="34" charset="0"/>
              </a:rPr>
              <a:t>O</a:t>
            </a:r>
            <a:r>
              <a:rPr lang="en-US" sz="3000" baseline="-25000" dirty="0">
                <a:latin typeface="Arial" panose="020B0604020202020204" pitchFamily="34" charset="0"/>
                <a:cs typeface="Arial" panose="020B0604020202020204" pitchFamily="34" charset="0"/>
              </a:rPr>
              <a:t>2</a:t>
            </a:r>
            <a:r>
              <a:rPr lang="en-US" sz="3000" dirty="0">
                <a:latin typeface="Arial" panose="020B0604020202020204" pitchFamily="34" charset="0"/>
                <a:cs typeface="Arial" panose="020B0604020202020204" pitchFamily="34" charset="0"/>
              </a:rPr>
              <a:t>, 0.1% sodium hypochlorite, </a:t>
            </a:r>
            <a:r>
              <a:rPr lang="en-US" sz="3000" dirty="0" err="1">
                <a:latin typeface="Arial" panose="020B0604020202020204" pitchFamily="34" charset="0"/>
                <a:cs typeface="Arial" panose="020B0604020202020204" pitchFamily="34" charset="0"/>
              </a:rPr>
              <a:t>etc</a:t>
            </a:r>
            <a:r>
              <a:rPr lang="en-US" sz="3000" dirty="0">
                <a:latin typeface="Arial" panose="020B0604020202020204" pitchFamily="34" charset="0"/>
                <a:cs typeface="Arial" panose="020B0604020202020204" pitchFamily="34" charset="0"/>
              </a:rPr>
              <a:t>)</a:t>
            </a:r>
          </a:p>
          <a:p>
            <a:pPr marL="514350" indent="-514350">
              <a:buFont typeface="+mj-lt"/>
              <a:buAutoNum type="arabicPeriod"/>
            </a:pPr>
            <a:r>
              <a:rPr lang="en-US" sz="3000" dirty="0">
                <a:latin typeface="Arial" panose="020B0604020202020204" pitchFamily="34" charset="0"/>
                <a:cs typeface="Arial" panose="020B0604020202020204" pitchFamily="34" charset="0"/>
              </a:rPr>
              <a:t>Alcohol based hand Sanitizer</a:t>
            </a:r>
          </a:p>
          <a:p>
            <a:pPr marL="514350" indent="-514350">
              <a:buFont typeface="+mj-lt"/>
              <a:buAutoNum type="arabicPeriod"/>
            </a:pPr>
            <a:r>
              <a:rPr lang="en-US" sz="3000" b="1" i="1" dirty="0">
                <a:solidFill>
                  <a:schemeClr val="accent6">
                    <a:lumMod val="50000"/>
                  </a:schemeClr>
                </a:solidFill>
                <a:latin typeface="Arial" panose="020B0604020202020204" pitchFamily="34" charset="0"/>
                <a:cs typeface="Arial" panose="020B0604020202020204" pitchFamily="34" charset="0"/>
              </a:rPr>
              <a:t>Virus survival</a:t>
            </a:r>
            <a:r>
              <a:rPr lang="en-US" sz="3000" dirty="0">
                <a:latin typeface="Arial" panose="020B0604020202020204" pitchFamily="34" charset="0"/>
                <a:cs typeface="Arial" panose="020B0604020202020204" pitchFamily="34" charset="0"/>
              </a:rPr>
              <a:t>: 48 hours on surfaces; 9 days in environment ; 96 </a:t>
            </a:r>
            <a:r>
              <a:rPr lang="en-US" sz="3000" dirty="0" err="1">
                <a:latin typeface="Arial" panose="020B0604020202020204" pitchFamily="34" charset="0"/>
                <a:cs typeface="Arial" panose="020B0604020202020204" pitchFamily="34" charset="0"/>
              </a:rPr>
              <a:t>hrs</a:t>
            </a:r>
            <a:r>
              <a:rPr lang="en-US" sz="3000" dirty="0">
                <a:latin typeface="Arial" panose="020B0604020202020204" pitchFamily="34" charset="0"/>
                <a:cs typeface="Arial" panose="020B0604020202020204" pitchFamily="34" charset="0"/>
              </a:rPr>
              <a:t> in sputum, serum or feces; 5 days in respiratory specimen</a:t>
            </a:r>
          </a:p>
          <a:p>
            <a:pPr marL="0" indent="0">
              <a:buNone/>
            </a:pPr>
            <a:r>
              <a:rPr lang="en-US" sz="3000" dirty="0">
                <a:latin typeface="Arial" panose="020B0604020202020204" pitchFamily="34" charset="0"/>
                <a:cs typeface="Arial" panose="020B0604020202020204" pitchFamily="34" charset="0"/>
              </a:rPr>
              <a:t>5.  Stable at pH 6-6.5</a:t>
            </a:r>
          </a:p>
          <a:p>
            <a:endParaRPr lang="en-US" sz="3000" dirty="0">
              <a:latin typeface="Arial" panose="020B0604020202020204" pitchFamily="34" charset="0"/>
              <a:cs typeface="Arial" panose="020B0604020202020204" pitchFamily="34" charset="0"/>
            </a:endParaRPr>
          </a:p>
          <a:p>
            <a:pPr marL="514350" indent="-514350">
              <a:buFont typeface="+mj-lt"/>
              <a:buAutoNum type="arabicPeriod"/>
            </a:pPr>
            <a:endParaRPr lang="en-US" dirty="0"/>
          </a:p>
        </p:txBody>
      </p:sp>
      <p:graphicFrame>
        <p:nvGraphicFramePr>
          <p:cNvPr id="50178" name="Object 2"/>
          <p:cNvGraphicFramePr>
            <a:graphicFrameLocks noChangeAspect="1"/>
          </p:cNvGraphicFramePr>
          <p:nvPr/>
        </p:nvGraphicFramePr>
        <p:xfrm>
          <a:off x="7467600" y="6019800"/>
          <a:ext cx="1676400" cy="838200"/>
        </p:xfrm>
        <a:graphic>
          <a:graphicData uri="http://schemas.openxmlformats.org/presentationml/2006/ole">
            <mc:AlternateContent xmlns:mc="http://schemas.openxmlformats.org/markup-compatibility/2006">
              <mc:Choice xmlns:v="urn:schemas-microsoft-com:vml" Requires="v">
                <p:oleObj spid="_x0000_s50462"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6019800"/>
                        <a:ext cx="1676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F50F2ABE-81A2-4FB2-AF84-810BEE193A2A}"/>
              </a:ext>
            </a:extLst>
          </p:cNvPr>
          <p:cNvGraphicFramePr>
            <a:graphicFrameLocks noGrp="1"/>
          </p:cNvGraphicFramePr>
          <p:nvPr>
            <p:extLst>
              <p:ext uri="{D42A27DB-BD31-4B8C-83A1-F6EECF244321}">
                <p14:modId xmlns:p14="http://schemas.microsoft.com/office/powerpoint/2010/main" val="2699462974"/>
              </p:ext>
            </p:extLst>
          </p:nvPr>
        </p:nvGraphicFramePr>
        <p:xfrm>
          <a:off x="208153" y="940000"/>
          <a:ext cx="8727695" cy="5512621"/>
        </p:xfrm>
        <a:graphic>
          <a:graphicData uri="http://schemas.openxmlformats.org/drawingml/2006/table">
            <a:tbl>
              <a:tblPr firstRow="1" bandRow="1">
                <a:tableStyleId>{69CF1AB2-1976-4502-BF36-3FF5EA218861}</a:tableStyleId>
              </a:tblPr>
              <a:tblGrid>
                <a:gridCol w="2105445">
                  <a:extLst>
                    <a:ext uri="{9D8B030D-6E8A-4147-A177-3AD203B41FA5}">
                      <a16:colId xmlns:a16="http://schemas.microsoft.com/office/drawing/2014/main" xmlns="" val="3130298594"/>
                    </a:ext>
                  </a:extLst>
                </a:gridCol>
                <a:gridCol w="3410100">
                  <a:extLst>
                    <a:ext uri="{9D8B030D-6E8A-4147-A177-3AD203B41FA5}">
                      <a16:colId xmlns:a16="http://schemas.microsoft.com/office/drawing/2014/main" xmlns="" val="3719249346"/>
                    </a:ext>
                  </a:extLst>
                </a:gridCol>
                <a:gridCol w="3212150">
                  <a:extLst>
                    <a:ext uri="{9D8B030D-6E8A-4147-A177-3AD203B41FA5}">
                      <a16:colId xmlns:a16="http://schemas.microsoft.com/office/drawing/2014/main" xmlns="" val="4047110150"/>
                    </a:ext>
                  </a:extLst>
                </a:gridCol>
              </a:tblGrid>
              <a:tr h="308690">
                <a:tc>
                  <a:txBody>
                    <a:bodyPr/>
                    <a:lstStyle/>
                    <a:p>
                      <a:pPr algn="l"/>
                      <a:r>
                        <a:rPr lang="en-US" sz="1700" dirty="0">
                          <a:effectLst/>
                          <a:latin typeface="Calibri" panose="020F0502020204030204" pitchFamily="34" charset="0"/>
                        </a:rPr>
                        <a:t>Drug Name</a:t>
                      </a:r>
                      <a:endParaRPr lang="en-US" sz="1700" dirty="0">
                        <a:solidFill>
                          <a:srgbClr val="FFFFFF"/>
                        </a:solidFill>
                        <a:effectLst/>
                        <a:latin typeface="Calibri" panose="020F0502020204030204" pitchFamily="34" charset="0"/>
                      </a:endParaRPr>
                    </a:p>
                  </a:txBody>
                  <a:tcPr marL="85747" marR="85747" marT="28582" marB="28582" anchor="ctr"/>
                </a:tc>
                <a:tc>
                  <a:txBody>
                    <a:bodyPr/>
                    <a:lstStyle/>
                    <a:p>
                      <a:pPr algn="l"/>
                      <a:r>
                        <a:rPr lang="en-US" sz="1700" dirty="0">
                          <a:effectLst/>
                          <a:latin typeface="Calibri" panose="020F0502020204030204" pitchFamily="34" charset="0"/>
                        </a:rPr>
                        <a:t>Mechanism of Action</a:t>
                      </a:r>
                      <a:endParaRPr lang="en-US" sz="1700" dirty="0">
                        <a:solidFill>
                          <a:srgbClr val="FFFFFF"/>
                        </a:solidFill>
                        <a:effectLst/>
                        <a:latin typeface="Calibri" panose="020F0502020204030204" pitchFamily="34" charset="0"/>
                      </a:endParaRPr>
                    </a:p>
                  </a:txBody>
                  <a:tcPr marL="85747" marR="85747" marT="28582" marB="28582" anchor="ctr"/>
                </a:tc>
                <a:tc>
                  <a:txBody>
                    <a:bodyPr/>
                    <a:lstStyle/>
                    <a:p>
                      <a:pPr algn="l"/>
                      <a:r>
                        <a:rPr lang="en-US" sz="1700" dirty="0">
                          <a:solidFill>
                            <a:schemeClr val="tx1"/>
                          </a:solidFill>
                          <a:effectLst/>
                          <a:latin typeface="Calibri" panose="020F0502020204030204" pitchFamily="34" charset="0"/>
                        </a:rPr>
                        <a:t>Side Effects</a:t>
                      </a:r>
                    </a:p>
                  </a:txBody>
                  <a:tcPr marL="85747" marR="85747" marT="28582" marB="28582" anchor="ctr"/>
                </a:tc>
                <a:extLst>
                  <a:ext uri="{0D108BD9-81ED-4DB2-BD59-A6C34878D82A}">
                    <a16:rowId xmlns:a16="http://schemas.microsoft.com/office/drawing/2014/main" xmlns="" val="1505148358"/>
                  </a:ext>
                </a:extLst>
              </a:tr>
              <a:tr h="1314792">
                <a:tc>
                  <a:txBody>
                    <a:bodyPr/>
                    <a:lstStyle/>
                    <a:p>
                      <a:pPr fontAlgn="t"/>
                      <a:r>
                        <a:rPr lang="en-US" sz="1700" b="1" dirty="0">
                          <a:effectLst/>
                          <a:latin typeface="Calibri" panose="020F0502020204030204" pitchFamily="34" charset="0"/>
                        </a:rPr>
                        <a:t>1.Hydroxychloroquine</a:t>
                      </a:r>
                    </a:p>
                    <a:p>
                      <a:pPr fontAlgn="t"/>
                      <a:r>
                        <a:rPr lang="en-US" sz="1700" b="1" dirty="0">
                          <a:solidFill>
                            <a:srgbClr val="FF0000"/>
                          </a:solidFill>
                          <a:effectLst/>
                          <a:latin typeface="Calibri" panose="020F0502020204030204" pitchFamily="34" charset="0"/>
                        </a:rPr>
                        <a:t>(Antimalarial drug)</a:t>
                      </a:r>
                      <a:endParaRPr lang="en-US" sz="1700" dirty="0">
                        <a:solidFill>
                          <a:srgbClr val="FF0000"/>
                        </a:solidFill>
                        <a:effectLst/>
                        <a:latin typeface="Calibri" panose="020F0502020204030204" pitchFamily="34" charset="0"/>
                      </a:endParaRPr>
                    </a:p>
                  </a:txBody>
                  <a:tcPr marL="85747" marR="28582" marT="28582" marB="28582"/>
                </a:tc>
                <a:tc>
                  <a:txBody>
                    <a:bodyPr/>
                    <a:lstStyle/>
                    <a:p>
                      <a:pPr fontAlgn="t">
                        <a:buFont typeface="Arial" panose="020B0604020202020204" pitchFamily="34" charset="0"/>
                        <a:buChar char="•"/>
                      </a:pPr>
                      <a:r>
                        <a:rPr lang="en-US" sz="1700" dirty="0">
                          <a:effectLst/>
                          <a:latin typeface="Calibri" panose="020F0502020204030204" pitchFamily="34" charset="0"/>
                        </a:rPr>
                        <a:t>Increases the endosomal pH, inhibiting fusion of the virus and the host cell membranes</a:t>
                      </a:r>
                    </a:p>
                    <a:p>
                      <a:pPr fontAlgn="t">
                        <a:buFont typeface="Arial" panose="020B0604020202020204" pitchFamily="34" charset="0"/>
                        <a:buChar char="•"/>
                      </a:pPr>
                      <a:endParaRPr lang="en-US" sz="1700" baseline="30000" dirty="0">
                        <a:effectLst/>
                        <a:latin typeface="Calibri" panose="020F0502020204030204" pitchFamily="34" charset="0"/>
                      </a:endParaRPr>
                    </a:p>
                    <a:p>
                      <a:pPr fontAlgn="t">
                        <a:buFont typeface="Arial" panose="020B0604020202020204" pitchFamily="34" charset="0"/>
                        <a:buChar char="•"/>
                      </a:pPr>
                      <a:r>
                        <a:rPr lang="en-US" sz="1700" baseline="30000" dirty="0">
                          <a:solidFill>
                            <a:srgbClr val="FF0000"/>
                          </a:solidFill>
                          <a:effectLst/>
                          <a:latin typeface="Calibri" panose="020F0502020204030204" pitchFamily="34" charset="0"/>
                        </a:rPr>
                        <a:t>Not proved effective in clinical trials</a:t>
                      </a:r>
                    </a:p>
                    <a:p>
                      <a:pPr fontAlgn="t">
                        <a:buFont typeface="Arial" panose="020B0604020202020204" pitchFamily="34" charset="0"/>
                        <a:buNone/>
                      </a:pPr>
                      <a:endParaRPr lang="en-US" sz="1700" dirty="0">
                        <a:effectLst/>
                        <a:latin typeface="Calibri" panose="020F0502020204030204" pitchFamily="34" charset="0"/>
                      </a:endParaRPr>
                    </a:p>
                    <a:p>
                      <a:pPr fontAlgn="t">
                        <a:buFont typeface="Arial" panose="020B0604020202020204" pitchFamily="34" charset="0"/>
                        <a:buNone/>
                      </a:pPr>
                      <a:endParaRPr lang="en-US" sz="1700" dirty="0">
                        <a:effectLst/>
                        <a:latin typeface="Calibri" panose="020F0502020204030204" pitchFamily="34" charset="0"/>
                      </a:endParaRPr>
                    </a:p>
                  </a:txBody>
                  <a:tcPr marL="85747" marR="28582" marT="28582" marB="28582"/>
                </a:tc>
                <a:tc>
                  <a:txBody>
                    <a:bodyPr/>
                    <a:lstStyle/>
                    <a:p>
                      <a:pPr marL="285750" indent="-285750" fontAlgn="t">
                        <a:buFont typeface="Arial" panose="020B0604020202020204" pitchFamily="34" charset="0"/>
                        <a:buChar char="•"/>
                      </a:pPr>
                      <a:r>
                        <a:rPr lang="en-US" sz="1700" dirty="0">
                          <a:effectLst/>
                          <a:latin typeface="Calibri" panose="020F0502020204030204" pitchFamily="34" charset="0"/>
                        </a:rPr>
                        <a:t>Nausea, vomiting, diarrhea</a:t>
                      </a:r>
                    </a:p>
                    <a:p>
                      <a:pPr marL="285750" indent="-285750" fontAlgn="t">
                        <a:buFont typeface="Arial" panose="020B0604020202020204" pitchFamily="34" charset="0"/>
                        <a:buChar char="•"/>
                      </a:pPr>
                      <a:r>
                        <a:rPr lang="en-US" sz="1700" dirty="0">
                          <a:effectLst/>
                          <a:latin typeface="Calibri" panose="020F0502020204030204" pitchFamily="34" charset="0"/>
                        </a:rPr>
                        <a:t>Hepatitis</a:t>
                      </a:r>
                    </a:p>
                    <a:p>
                      <a:pPr marL="285750" indent="-285750" fontAlgn="t">
                        <a:buFont typeface="Arial" panose="020B0604020202020204" pitchFamily="34" charset="0"/>
                        <a:buChar char="•"/>
                      </a:pPr>
                      <a:r>
                        <a:rPr lang="en-US" sz="1700" dirty="0">
                          <a:effectLst/>
                          <a:latin typeface="Calibri" panose="020F0502020204030204" pitchFamily="34" charset="0"/>
                        </a:rPr>
                        <a:t>Hypoglycemia</a:t>
                      </a:r>
                    </a:p>
                  </a:txBody>
                  <a:tcPr marL="85747" marR="28582" marT="28582" marB="28582"/>
                </a:tc>
                <a:extLst>
                  <a:ext uri="{0D108BD9-81ED-4DB2-BD59-A6C34878D82A}">
                    <a16:rowId xmlns:a16="http://schemas.microsoft.com/office/drawing/2014/main" xmlns="" val="3747286386"/>
                  </a:ext>
                </a:extLst>
              </a:tr>
              <a:tr h="2069369">
                <a:tc>
                  <a:txBody>
                    <a:bodyPr/>
                    <a:lstStyle/>
                    <a:p>
                      <a:pPr fontAlgn="t"/>
                      <a:r>
                        <a:rPr lang="en-US" sz="1700" b="1" dirty="0">
                          <a:effectLst/>
                          <a:latin typeface="Calibri" panose="020F0502020204030204" pitchFamily="34" charset="0"/>
                        </a:rPr>
                        <a:t>2. Chloroquine</a:t>
                      </a:r>
                    </a:p>
                    <a:p>
                      <a:pPr fontAlgn="t"/>
                      <a:r>
                        <a:rPr lang="en-US" sz="1700" b="1" dirty="0">
                          <a:solidFill>
                            <a:srgbClr val="FF0000"/>
                          </a:solidFill>
                          <a:effectLst/>
                          <a:latin typeface="Calibri" panose="020F0502020204030204" pitchFamily="34" charset="0"/>
                        </a:rPr>
                        <a:t>(Antimalarial Drug)</a:t>
                      </a:r>
                    </a:p>
                  </a:txBody>
                  <a:tcPr marL="85747" marR="28582" marT="28582" marB="28582"/>
                </a:tc>
                <a:tc>
                  <a:txBody>
                    <a:bodyPr/>
                    <a:lstStyle/>
                    <a:p>
                      <a:pPr fontAlgn="t">
                        <a:buFont typeface="Arial" panose="020B0604020202020204" pitchFamily="34" charset="0"/>
                        <a:buChar char="•"/>
                      </a:pPr>
                      <a:r>
                        <a:rPr lang="en-US" sz="1700" b="0" dirty="0">
                          <a:effectLst/>
                          <a:latin typeface="Calibri" panose="020F0502020204030204" pitchFamily="34" charset="0"/>
                        </a:rPr>
                        <a:t>Increases endosomal pH, inhibiting fusion of SARS-CoV-2 and the host cell membranes</a:t>
                      </a:r>
                      <a:endParaRPr lang="en-US" sz="1700" b="0" baseline="30000" dirty="0">
                        <a:effectLst/>
                        <a:latin typeface="Calibri" panose="020F0502020204030204" pitchFamily="34" charset="0"/>
                      </a:endParaRPr>
                    </a:p>
                    <a:p>
                      <a:pPr fontAlgn="t">
                        <a:buFont typeface="Arial" panose="020B0604020202020204" pitchFamily="34" charset="0"/>
                        <a:buNone/>
                      </a:pPr>
                      <a:endParaRPr lang="en-US" sz="1700" b="0" dirty="0">
                        <a:effectLst/>
                        <a:latin typeface="Calibri" panose="020F0502020204030204" pitchFamily="34" charset="0"/>
                      </a:endParaRPr>
                    </a:p>
                    <a:p>
                      <a:pPr fontAlgn="t">
                        <a:buFont typeface="Arial" panose="020B0604020202020204" pitchFamily="34" charset="0"/>
                        <a:buChar char="•"/>
                      </a:pPr>
                      <a:r>
                        <a:rPr lang="en-US" sz="1700" b="0" dirty="0">
                          <a:effectLst/>
                          <a:latin typeface="Calibri" panose="020F0502020204030204" pitchFamily="34" charset="0"/>
                        </a:rPr>
                        <a:t>Inhibits glycosylation of the cellular receptor, which may interfere with binding of the virus to the cell receptor</a:t>
                      </a:r>
                    </a:p>
                  </a:txBody>
                  <a:tcPr marL="85747" marR="28582" marT="28582" marB="28582"/>
                </a:tc>
                <a:tc>
                  <a:txBody>
                    <a:bodyPr/>
                    <a:lstStyle/>
                    <a:p>
                      <a:pPr fontAlgn="t">
                        <a:buFont typeface="Arial" panose="020B0604020202020204" pitchFamily="34" charset="0"/>
                        <a:buChar char="•"/>
                      </a:pPr>
                      <a:r>
                        <a:rPr lang="en-US" sz="1700" b="0" dirty="0">
                          <a:effectLst/>
                          <a:latin typeface="Calibri" panose="020F0502020204030204" pitchFamily="34" charset="0"/>
                        </a:rPr>
                        <a:t>Ventricular arrhythmia</a:t>
                      </a:r>
                    </a:p>
                    <a:p>
                      <a:pPr fontAlgn="t">
                        <a:buFont typeface="Arial" panose="020B0604020202020204" pitchFamily="34" charset="0"/>
                        <a:buChar char="•"/>
                      </a:pPr>
                      <a:r>
                        <a:rPr lang="en-US" sz="1700" b="0" dirty="0">
                          <a:effectLst/>
                          <a:latin typeface="Calibri" panose="020F0502020204030204" pitchFamily="34" charset="0"/>
                        </a:rPr>
                        <a:t>Nausea, vomiting, diarrhea)</a:t>
                      </a:r>
                    </a:p>
                    <a:p>
                      <a:pPr fontAlgn="t">
                        <a:buFont typeface="Arial" panose="020B0604020202020204" pitchFamily="34" charset="0"/>
                        <a:buChar char="•"/>
                      </a:pPr>
                      <a:r>
                        <a:rPr lang="en-US" sz="1700" b="0" dirty="0">
                          <a:effectLst/>
                          <a:latin typeface="Calibri" panose="020F0502020204030204" pitchFamily="34" charset="0"/>
                        </a:rPr>
                        <a:t>Hepatitis</a:t>
                      </a:r>
                    </a:p>
                  </a:txBody>
                  <a:tcPr marL="85747" marR="28582" marT="28582" marB="28582"/>
                </a:tc>
                <a:extLst>
                  <a:ext uri="{0D108BD9-81ED-4DB2-BD59-A6C34878D82A}">
                    <a16:rowId xmlns:a16="http://schemas.microsoft.com/office/drawing/2014/main" xmlns="" val="2702538001"/>
                  </a:ext>
                </a:extLst>
              </a:tr>
              <a:tr h="1368569">
                <a:tc>
                  <a:txBody>
                    <a:bodyPr/>
                    <a:lstStyle/>
                    <a:p>
                      <a:pPr fontAlgn="t"/>
                      <a:r>
                        <a:rPr lang="en-US" sz="1700" b="1" dirty="0">
                          <a:effectLst/>
                          <a:latin typeface="Calibri" panose="020F0502020204030204" pitchFamily="34" charset="0"/>
                        </a:rPr>
                        <a:t>3. Azithromycin</a:t>
                      </a:r>
                    </a:p>
                    <a:p>
                      <a:pPr fontAlgn="t"/>
                      <a:r>
                        <a:rPr lang="en-US" sz="1700" b="1" dirty="0">
                          <a:effectLst/>
                          <a:latin typeface="Calibri" panose="020F0502020204030204" pitchFamily="34" charset="0"/>
                        </a:rPr>
                        <a:t>AZM with HCQ </a:t>
                      </a:r>
                      <a:r>
                        <a:rPr lang="en-US" sz="1700" b="1" dirty="0">
                          <a:solidFill>
                            <a:srgbClr val="FF0000"/>
                          </a:solidFill>
                          <a:effectLst/>
                          <a:latin typeface="Calibri" panose="020F0502020204030204" pitchFamily="34" charset="0"/>
                        </a:rPr>
                        <a:t>(Hudroxychloroquine) </a:t>
                      </a:r>
                    </a:p>
                  </a:txBody>
                  <a:tcPr marL="85747" marR="28582" marT="28582" marB="28582"/>
                </a:tc>
                <a:tc>
                  <a:txBody>
                    <a:bodyPr/>
                    <a:lstStyle/>
                    <a:p>
                      <a:pPr fontAlgn="t">
                        <a:buFont typeface="Arial" panose="020B0604020202020204" pitchFamily="34" charset="0"/>
                        <a:buChar char="•"/>
                      </a:pPr>
                      <a:r>
                        <a:rPr lang="en-US" sz="1700" dirty="0">
                          <a:effectLst/>
                          <a:latin typeface="Calibri" panose="020F0502020204030204" pitchFamily="34" charset="0"/>
                        </a:rPr>
                        <a:t>Induction of IFN-stimulated genes, attenuating viral replication</a:t>
                      </a:r>
                    </a:p>
                    <a:p>
                      <a:pPr fontAlgn="t">
                        <a:buFont typeface="Arial" panose="020B0604020202020204" pitchFamily="34" charset="0"/>
                        <a:buNone/>
                      </a:pPr>
                      <a:endParaRPr lang="en-US" sz="1700" dirty="0">
                        <a:effectLst/>
                        <a:latin typeface="Calibri" panose="020F0502020204030204" pitchFamily="34" charset="0"/>
                      </a:endParaRPr>
                    </a:p>
                    <a:p>
                      <a:pPr fontAlgn="t">
                        <a:buFont typeface="Arial" panose="020B0604020202020204" pitchFamily="34" charset="0"/>
                        <a:buChar char="•"/>
                      </a:pPr>
                      <a:r>
                        <a:rPr lang="en-US" sz="1700" dirty="0">
                          <a:effectLst/>
                          <a:latin typeface="Calibri" panose="020F0502020204030204" pitchFamily="34" charset="0"/>
                        </a:rPr>
                        <a:t>Enhanced neutrophil activation</a:t>
                      </a:r>
                    </a:p>
                  </a:txBody>
                  <a:tcPr marL="85747" marR="28582" marT="28582" marB="28582"/>
                </a:tc>
                <a:tc>
                  <a:txBody>
                    <a:bodyPr/>
                    <a:lstStyle/>
                    <a:p>
                      <a:pPr fontAlgn="t">
                        <a:buFont typeface="Arial" panose="020B0604020202020204" pitchFamily="34" charset="0"/>
                        <a:buChar char="•"/>
                      </a:pPr>
                      <a:r>
                        <a:rPr lang="en-US" sz="1700" dirty="0">
                          <a:effectLst/>
                          <a:latin typeface="Calibri" panose="020F0502020204030204" pitchFamily="34" charset="0"/>
                        </a:rPr>
                        <a:t>Gastrointestinal effects (e.g., diarrhea, nausea, vomiting)</a:t>
                      </a:r>
                    </a:p>
                    <a:p>
                      <a:pPr fontAlgn="t">
                        <a:buFont typeface="Arial" panose="020B0604020202020204" pitchFamily="34" charset="0"/>
                        <a:buChar char="•"/>
                      </a:pPr>
                      <a:r>
                        <a:rPr lang="en-US" sz="1700" dirty="0">
                          <a:effectLst/>
                          <a:latin typeface="Calibri" panose="020F0502020204030204" pitchFamily="34" charset="0"/>
                        </a:rPr>
                        <a:t>Hepatotoxicity</a:t>
                      </a:r>
                    </a:p>
                  </a:txBody>
                  <a:tcPr marL="85747" marR="28582" marT="28582" marB="28582"/>
                </a:tc>
                <a:extLst>
                  <a:ext uri="{0D108BD9-81ED-4DB2-BD59-A6C34878D82A}">
                    <a16:rowId xmlns:a16="http://schemas.microsoft.com/office/drawing/2014/main" xmlns="" val="384472321"/>
                  </a:ext>
                </a:extLst>
              </a:tr>
            </a:tbl>
          </a:graphicData>
        </a:graphic>
      </p:graphicFrame>
    </p:spTree>
    <p:extLst>
      <p:ext uri="{BB962C8B-B14F-4D97-AF65-F5344CB8AC3E}">
        <p14:creationId xmlns:p14="http://schemas.microsoft.com/office/powerpoint/2010/main" val="40118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xmlns="" id="{7E162A19-A0FD-4823-AD3A-B1542F0331D3}"/>
              </a:ext>
            </a:extLst>
          </p:cNvPr>
          <p:cNvGraphicFramePr>
            <a:graphicFrameLocks noGrp="1"/>
          </p:cNvGraphicFramePr>
          <p:nvPr>
            <p:extLst>
              <p:ext uri="{D42A27DB-BD31-4B8C-83A1-F6EECF244321}">
                <p14:modId xmlns:p14="http://schemas.microsoft.com/office/powerpoint/2010/main" val="650505310"/>
              </p:ext>
            </p:extLst>
          </p:nvPr>
        </p:nvGraphicFramePr>
        <p:xfrm>
          <a:off x="195312" y="971051"/>
          <a:ext cx="8778385" cy="4971914"/>
        </p:xfrm>
        <a:graphic>
          <a:graphicData uri="http://schemas.openxmlformats.org/drawingml/2006/table">
            <a:tbl>
              <a:tblPr firstRow="1" bandRow="1">
                <a:tableStyleId>{69CF1AB2-1976-4502-BF36-3FF5EA218861}</a:tableStyleId>
              </a:tblPr>
              <a:tblGrid>
                <a:gridCol w="2833423">
                  <a:extLst>
                    <a:ext uri="{9D8B030D-6E8A-4147-A177-3AD203B41FA5}">
                      <a16:colId xmlns:a16="http://schemas.microsoft.com/office/drawing/2014/main" xmlns="" val="152433520"/>
                    </a:ext>
                  </a:extLst>
                </a:gridCol>
                <a:gridCol w="2570859">
                  <a:extLst>
                    <a:ext uri="{9D8B030D-6E8A-4147-A177-3AD203B41FA5}">
                      <a16:colId xmlns:a16="http://schemas.microsoft.com/office/drawing/2014/main" xmlns="" val="1694361695"/>
                    </a:ext>
                  </a:extLst>
                </a:gridCol>
                <a:gridCol w="3374103">
                  <a:extLst>
                    <a:ext uri="{9D8B030D-6E8A-4147-A177-3AD203B41FA5}">
                      <a16:colId xmlns:a16="http://schemas.microsoft.com/office/drawing/2014/main" xmlns="" val="1880902516"/>
                    </a:ext>
                  </a:extLst>
                </a:gridCol>
              </a:tblGrid>
              <a:tr h="308690">
                <a:tc>
                  <a:txBody>
                    <a:bodyPr/>
                    <a:lstStyle/>
                    <a:p>
                      <a:pPr algn="l"/>
                      <a:r>
                        <a:rPr lang="en-US" sz="1700" dirty="0">
                          <a:effectLst/>
                          <a:latin typeface="Calibri" panose="020F0502020204030204" pitchFamily="34" charset="0"/>
                        </a:rPr>
                        <a:t>Drug Name</a:t>
                      </a:r>
                      <a:endParaRPr lang="en-US" sz="1700" dirty="0">
                        <a:solidFill>
                          <a:srgbClr val="FFFFFF"/>
                        </a:solidFill>
                        <a:effectLst/>
                        <a:latin typeface="Calibri" panose="020F0502020204030204" pitchFamily="34" charset="0"/>
                      </a:endParaRPr>
                    </a:p>
                  </a:txBody>
                  <a:tcPr marL="85747" marR="85747" marT="28582" marB="28582" anchor="ctr"/>
                </a:tc>
                <a:tc>
                  <a:txBody>
                    <a:bodyPr/>
                    <a:lstStyle/>
                    <a:p>
                      <a:pPr algn="l"/>
                      <a:r>
                        <a:rPr lang="en-US" sz="1700" dirty="0">
                          <a:effectLst/>
                          <a:latin typeface="Calibri" panose="020F0502020204030204" pitchFamily="34" charset="0"/>
                        </a:rPr>
                        <a:t>Mechanism of Action</a:t>
                      </a:r>
                      <a:endParaRPr lang="en-US" sz="1700" dirty="0">
                        <a:solidFill>
                          <a:srgbClr val="FFFFFF"/>
                        </a:solidFill>
                        <a:effectLst/>
                        <a:latin typeface="Calibri" panose="020F0502020204030204" pitchFamily="34" charset="0"/>
                      </a:endParaRPr>
                    </a:p>
                  </a:txBody>
                  <a:tcPr marL="85747" marR="85747" marT="28582" marB="28582" anchor="ctr"/>
                </a:tc>
                <a:tc>
                  <a:txBody>
                    <a:bodyPr/>
                    <a:lstStyle/>
                    <a:p>
                      <a:pPr algn="l"/>
                      <a:r>
                        <a:rPr lang="en-US" sz="1700" dirty="0">
                          <a:solidFill>
                            <a:schemeClr val="tx1"/>
                          </a:solidFill>
                          <a:effectLst/>
                          <a:latin typeface="Calibri" panose="020F0502020204030204" pitchFamily="34" charset="0"/>
                        </a:rPr>
                        <a:t>Side Effects</a:t>
                      </a:r>
                    </a:p>
                  </a:txBody>
                  <a:tcPr marL="85747" marR="85747" marT="28582" marB="28582" anchor="ctr"/>
                </a:tc>
                <a:extLst>
                  <a:ext uri="{0D108BD9-81ED-4DB2-BD59-A6C34878D82A}">
                    <a16:rowId xmlns:a16="http://schemas.microsoft.com/office/drawing/2014/main" xmlns="" val="3709954666"/>
                  </a:ext>
                </a:extLst>
              </a:tr>
              <a:tr h="1485466">
                <a:tc>
                  <a:txBody>
                    <a:bodyPr/>
                    <a:lstStyle/>
                    <a:p>
                      <a:pPr fontAlgn="t"/>
                      <a:r>
                        <a:rPr lang="en-US" sz="1700" b="1" dirty="0">
                          <a:effectLst/>
                          <a:latin typeface="Calibri" panose="020F0502020204030204" pitchFamily="34" charset="0"/>
                        </a:rPr>
                        <a:t>2. HIV Protease Inhibitors 3.Darunavir (DRV)</a:t>
                      </a:r>
                    </a:p>
                    <a:p>
                      <a:pPr fontAlgn="t"/>
                      <a:r>
                        <a:rPr lang="en-US" sz="1700" b="1" dirty="0">
                          <a:effectLst/>
                          <a:latin typeface="Calibri" panose="020F0502020204030204" pitchFamily="34" charset="0"/>
                        </a:rPr>
                        <a:t>4. Lopinavir (LPV) </a:t>
                      </a:r>
                    </a:p>
                    <a:p>
                      <a:pPr fontAlgn="t"/>
                      <a:r>
                        <a:rPr lang="en-US" sz="1700" b="1" dirty="0">
                          <a:effectLst/>
                          <a:latin typeface="Calibri" panose="020F0502020204030204" pitchFamily="34" charset="0"/>
                        </a:rPr>
                        <a:t>5. INF Beta</a:t>
                      </a:r>
                    </a:p>
                    <a:p>
                      <a:pPr fontAlgn="t"/>
                      <a:r>
                        <a:rPr lang="en-US" sz="1700" b="1" dirty="0">
                          <a:solidFill>
                            <a:srgbClr val="FF0000"/>
                          </a:solidFill>
                          <a:effectLst/>
                          <a:latin typeface="Calibri" panose="020F0502020204030204" pitchFamily="34" charset="0"/>
                        </a:rPr>
                        <a:t>(Antiviral Drugs)</a:t>
                      </a:r>
                    </a:p>
                  </a:txBody>
                  <a:tcPr marL="85747" marR="28582" marT="28582" marB="28582"/>
                </a:tc>
                <a:tc>
                  <a:txBody>
                    <a:bodyPr/>
                    <a:lstStyle/>
                    <a:p>
                      <a:pPr fontAlgn="t">
                        <a:buFont typeface="Arial" panose="020B0604020202020204" pitchFamily="34" charset="0"/>
                        <a:buChar char="•"/>
                      </a:pPr>
                      <a:r>
                        <a:rPr lang="en-US" sz="1700" i="0" dirty="0">
                          <a:effectLst/>
                          <a:latin typeface="Calibri" panose="020F0502020204030204" pitchFamily="34" charset="0"/>
                        </a:rPr>
                        <a:t> Inhibition of viral protease enzyme resulting in non-functional proteins</a:t>
                      </a:r>
                    </a:p>
                    <a:p>
                      <a:pPr fontAlgn="t">
                        <a:buFont typeface="Arial" panose="020B0604020202020204" pitchFamily="34" charset="0"/>
                        <a:buNone/>
                      </a:pPr>
                      <a:endParaRPr lang="en-US" sz="1700" dirty="0">
                        <a:effectLst/>
                        <a:latin typeface="Calibri" panose="020F0502020204030204" pitchFamily="34" charset="0"/>
                      </a:endParaRPr>
                    </a:p>
                  </a:txBody>
                  <a:tcPr marL="85747" marR="28582" marT="28582" marB="28582"/>
                </a:tc>
                <a:tc>
                  <a:txBody>
                    <a:bodyPr/>
                    <a:lstStyle/>
                    <a:p>
                      <a:pPr fontAlgn="t">
                        <a:buFont typeface="Arial" panose="020B0604020202020204" pitchFamily="34" charset="0"/>
                        <a:buChar char="•"/>
                      </a:pPr>
                      <a:r>
                        <a:rPr lang="en-US" sz="1700" dirty="0">
                          <a:effectLst/>
                          <a:latin typeface="Calibri" panose="020F0502020204030204" pitchFamily="34" charset="0"/>
                        </a:rPr>
                        <a:t>Gastrointestinal effects (e.g., nausea, vomiting, diarrhea)</a:t>
                      </a:r>
                    </a:p>
                    <a:p>
                      <a:pPr fontAlgn="t">
                        <a:buFont typeface="Arial" panose="020B0604020202020204" pitchFamily="34" charset="0"/>
                        <a:buNone/>
                      </a:pPr>
                      <a:endParaRPr lang="en-US" sz="1700" dirty="0">
                        <a:effectLst/>
                        <a:latin typeface="Calibri" panose="020F0502020204030204" pitchFamily="34" charset="0"/>
                      </a:endParaRPr>
                    </a:p>
                  </a:txBody>
                  <a:tcPr marL="85747" marR="28582" marT="28582" marB="28582"/>
                </a:tc>
                <a:extLst>
                  <a:ext uri="{0D108BD9-81ED-4DB2-BD59-A6C34878D82A}">
                    <a16:rowId xmlns:a16="http://schemas.microsoft.com/office/drawing/2014/main" xmlns="" val="2880322700"/>
                  </a:ext>
                </a:extLst>
              </a:tr>
              <a:tr h="1817843">
                <a:tc>
                  <a:txBody>
                    <a:bodyPr/>
                    <a:lstStyle/>
                    <a:p>
                      <a:pPr fontAlgn="t"/>
                      <a:r>
                        <a:rPr lang="en-US" sz="1700" b="1" dirty="0">
                          <a:effectLst/>
                        </a:rPr>
                        <a:t>6.Remdesivir</a:t>
                      </a:r>
                    </a:p>
                    <a:p>
                      <a:pPr fontAlgn="t"/>
                      <a:r>
                        <a:rPr lang="en-US" sz="1700" b="1" dirty="0">
                          <a:solidFill>
                            <a:srgbClr val="FF0000"/>
                          </a:solidFill>
                          <a:effectLst/>
                        </a:rPr>
                        <a:t>(Antiviral Drug)</a:t>
                      </a:r>
                    </a:p>
                  </a:txBody>
                  <a:tcPr marL="85747" marR="28582" marT="28582" marB="28582"/>
                </a:tc>
                <a:tc>
                  <a:txBody>
                    <a:bodyPr/>
                    <a:lstStyle/>
                    <a:p>
                      <a:pPr fontAlgn="t">
                        <a:buFont typeface="Arial" panose="020B0604020202020204" pitchFamily="34" charset="0"/>
                        <a:buChar char="•"/>
                      </a:pPr>
                      <a:r>
                        <a:rPr lang="en-US" sz="1700" dirty="0">
                          <a:effectLst/>
                        </a:rPr>
                        <a:t>Binds to viral RNA-dependent RNA polymerase, inhibiting viral replication through premature termination of RNA transcription</a:t>
                      </a:r>
                    </a:p>
                    <a:p>
                      <a:pPr fontAlgn="t">
                        <a:buFont typeface="Arial" panose="020B0604020202020204" pitchFamily="34" charset="0"/>
                        <a:buChar char="•"/>
                      </a:pPr>
                      <a:endParaRPr lang="en-US" sz="1700" dirty="0">
                        <a:effectLst/>
                      </a:endParaRPr>
                    </a:p>
                  </a:txBody>
                  <a:tcPr marL="85747" marR="28582" marT="28582" marB="28582"/>
                </a:tc>
                <a:tc>
                  <a:txBody>
                    <a:bodyPr/>
                    <a:lstStyle/>
                    <a:p>
                      <a:pPr fontAlgn="t">
                        <a:buFont typeface="Arial" panose="020B0604020202020204" pitchFamily="34" charset="0"/>
                        <a:buChar char="•"/>
                      </a:pPr>
                      <a:r>
                        <a:rPr lang="en-US" sz="1700" dirty="0">
                          <a:effectLst/>
                        </a:rPr>
                        <a:t>Transient elevations in alanine transaminase or aspartate transaminase levels </a:t>
                      </a:r>
                    </a:p>
                    <a:p>
                      <a:pPr fontAlgn="t">
                        <a:buFont typeface="Arial" panose="020B0604020202020204" pitchFamily="34" charset="0"/>
                        <a:buChar char="•"/>
                      </a:pPr>
                      <a:r>
                        <a:rPr lang="en-US" sz="1700" dirty="0">
                          <a:effectLst/>
                        </a:rPr>
                        <a:t>Renal toxicity</a:t>
                      </a:r>
                    </a:p>
                    <a:p>
                      <a:pPr fontAlgn="t">
                        <a:buFont typeface="Arial" panose="020B0604020202020204" pitchFamily="34" charset="0"/>
                        <a:buChar char="•"/>
                      </a:pPr>
                      <a:r>
                        <a:rPr lang="en-US" sz="1700" dirty="0">
                          <a:effectLst/>
                        </a:rPr>
                        <a:t>Gastrointestinal symptoms (e.g., nausea, vomiting)</a:t>
                      </a:r>
                    </a:p>
                  </a:txBody>
                  <a:tcPr marL="85747" marR="28582" marT="28582" marB="28582"/>
                </a:tc>
                <a:extLst>
                  <a:ext uri="{0D108BD9-81ED-4DB2-BD59-A6C34878D82A}">
                    <a16:rowId xmlns:a16="http://schemas.microsoft.com/office/drawing/2014/main" xmlns="" val="2114794078"/>
                  </a:ext>
                </a:extLst>
              </a:tr>
              <a:tr h="1299480">
                <a:tc>
                  <a:txBody>
                    <a:bodyPr/>
                    <a:lstStyle/>
                    <a:p>
                      <a:r>
                        <a:rPr lang="en-US" sz="1700" b="1" dirty="0">
                          <a:latin typeface="Calibri" panose="020F0502020204030204" pitchFamily="34" charset="0"/>
                        </a:rPr>
                        <a:t>7. Dexamethasone</a:t>
                      </a:r>
                    </a:p>
                    <a:p>
                      <a:r>
                        <a:rPr lang="en-US" sz="1700" b="1" dirty="0">
                          <a:solidFill>
                            <a:srgbClr val="FF0000"/>
                          </a:solidFill>
                          <a:latin typeface="Calibri" panose="020F0502020204030204" pitchFamily="34" charset="0"/>
                        </a:rPr>
                        <a:t>(Corticosteroid)</a:t>
                      </a:r>
                    </a:p>
                  </a:txBody>
                  <a:tcPr marL="68598" marR="68598" marT="34299" marB="34299"/>
                </a:tc>
                <a:tc>
                  <a:txBody>
                    <a:bodyPr/>
                    <a:lstStyle/>
                    <a:p>
                      <a:r>
                        <a:rPr lang="en-US" sz="1700" b="0" dirty="0">
                          <a:latin typeface="Calibri" panose="020F0502020204030204" pitchFamily="34" charset="0"/>
                        </a:rPr>
                        <a:t>dampening down the body's immune system.</a:t>
                      </a:r>
                    </a:p>
                    <a:p>
                      <a:endParaRPr lang="en-US" sz="1700" b="0" dirty="0">
                        <a:latin typeface="Calibri" panose="020F0502020204030204" pitchFamily="34" charset="0"/>
                      </a:endParaRPr>
                    </a:p>
                  </a:txBody>
                  <a:tcPr marL="68598" marR="68598" marT="34299" marB="34299"/>
                </a:tc>
                <a:tc>
                  <a:txBody>
                    <a:bodyPr/>
                    <a:lstStyle/>
                    <a:p>
                      <a:r>
                        <a:rPr lang="en-US" sz="1700" b="0" dirty="0">
                          <a:latin typeface="Calibri" panose="020F0502020204030204" pitchFamily="34" charset="0"/>
                        </a:rPr>
                        <a:t>fluid retention,</a:t>
                      </a:r>
                    </a:p>
                    <a:p>
                      <a:r>
                        <a:rPr lang="en-US" sz="1700" b="0" dirty="0">
                          <a:latin typeface="Calibri" panose="020F0502020204030204" pitchFamily="34" charset="0"/>
                        </a:rPr>
                        <a:t>weight gain,</a:t>
                      </a:r>
                    </a:p>
                    <a:p>
                      <a:r>
                        <a:rPr lang="en-US" sz="1700" b="0" dirty="0">
                          <a:latin typeface="Calibri" panose="020F0502020204030204" pitchFamily="34" charset="0"/>
                        </a:rPr>
                        <a:t>high blood pressure,</a:t>
                      </a:r>
                    </a:p>
                    <a:p>
                      <a:r>
                        <a:rPr lang="en-US" sz="1700" b="0" dirty="0">
                          <a:latin typeface="Calibri" panose="020F0502020204030204" pitchFamily="34" charset="0"/>
                        </a:rPr>
                        <a:t>headache,</a:t>
                      </a:r>
                    </a:p>
                  </a:txBody>
                  <a:tcPr marL="68598" marR="68598" marT="34299" marB="34299"/>
                </a:tc>
                <a:extLst>
                  <a:ext uri="{0D108BD9-81ED-4DB2-BD59-A6C34878D82A}">
                    <a16:rowId xmlns:a16="http://schemas.microsoft.com/office/drawing/2014/main" xmlns="" val="344406766"/>
                  </a:ext>
                </a:extLst>
              </a:tr>
            </a:tbl>
          </a:graphicData>
        </a:graphic>
      </p:graphicFrame>
    </p:spTree>
    <p:extLst>
      <p:ext uri="{BB962C8B-B14F-4D97-AF65-F5344CB8AC3E}">
        <p14:creationId xmlns:p14="http://schemas.microsoft.com/office/powerpoint/2010/main" val="393629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61CCDB-8B4E-445C-93AE-469F750139E5}"/>
              </a:ext>
            </a:extLst>
          </p:cNvPr>
          <p:cNvSpPr>
            <a:spLocks noGrp="1"/>
          </p:cNvSpPr>
          <p:nvPr>
            <p:ph type="ctrTitle"/>
          </p:nvPr>
        </p:nvSpPr>
        <p:spPr/>
        <p:txBody>
          <a:bodyPr>
            <a:normAutofit/>
          </a:bodyPr>
          <a:lstStyle/>
          <a:p>
            <a:r>
              <a:rPr lang="en-US" sz="4800" b="1" i="1" dirty="0">
                <a:solidFill>
                  <a:srgbClr val="002060"/>
                </a:solidFill>
              </a:rPr>
              <a:t>HERD IMMUNITY</a:t>
            </a:r>
            <a:endParaRPr lang="x-none" sz="4800" b="1" i="1" dirty="0">
              <a:solidFill>
                <a:srgbClr val="002060"/>
              </a:solidFill>
            </a:endParaRPr>
          </a:p>
        </p:txBody>
      </p:sp>
      <p:sp>
        <p:nvSpPr>
          <p:cNvPr id="3" name="Subtitle 2">
            <a:extLst>
              <a:ext uri="{FF2B5EF4-FFF2-40B4-BE49-F238E27FC236}">
                <a16:creationId xmlns:a16="http://schemas.microsoft.com/office/drawing/2014/main" xmlns="" id="{632E9AAA-843F-4E5D-8A88-52BA8D96BF21}"/>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119088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367CCB8-BA7C-453A-BA57-EDB9849A5896}"/>
              </a:ext>
            </a:extLst>
          </p:cNvPr>
          <p:cNvSpPr txBox="1"/>
          <p:nvPr/>
        </p:nvSpPr>
        <p:spPr>
          <a:xfrm>
            <a:off x="170304" y="404664"/>
            <a:ext cx="8346073" cy="1908215"/>
          </a:xfrm>
          <a:prstGeom prst="rect">
            <a:avLst/>
          </a:prstGeom>
          <a:noFill/>
        </p:spPr>
        <p:txBody>
          <a:bodyPr wrap="square" rtlCol="0">
            <a:spAutoFit/>
          </a:bodyPr>
          <a:lstStyle/>
          <a:p>
            <a:r>
              <a:rPr lang="en-US" sz="2000" b="1" i="1" dirty="0">
                <a:solidFill>
                  <a:schemeClr val="accent4">
                    <a:lumMod val="50000"/>
                  </a:schemeClr>
                </a:solidFill>
                <a:latin typeface="Arial" panose="020B0604020202020204" pitchFamily="34" charset="0"/>
              </a:rPr>
              <a:t>Herd Immunity is a form of indirect protection from infectious disease that  occurs when a sufficient percentage </a:t>
            </a:r>
            <a:r>
              <a:rPr lang="en-US" sz="2000" b="1" i="1" dirty="0">
                <a:solidFill>
                  <a:srgbClr val="FF0000"/>
                </a:solidFill>
                <a:latin typeface="Arial" panose="020B0604020202020204" pitchFamily="34" charset="0"/>
              </a:rPr>
              <a:t>(about 65 to 70%)</a:t>
            </a:r>
            <a:r>
              <a:rPr lang="en-US" sz="2000" b="1" i="1" dirty="0">
                <a:solidFill>
                  <a:schemeClr val="accent4">
                    <a:lumMod val="50000"/>
                  </a:schemeClr>
                </a:solidFill>
                <a:latin typeface="Arial" panose="020B0604020202020204" pitchFamily="34" charset="0"/>
              </a:rPr>
              <a:t> of a population has become immune to an infection whether through vaccination or previous infections, thereby reducing the likelihood of infection for individuals who lack immunity</a:t>
            </a:r>
          </a:p>
          <a:p>
            <a:endParaRPr lang="en-US" dirty="0"/>
          </a:p>
        </p:txBody>
      </p:sp>
      <p:pic>
        <p:nvPicPr>
          <p:cNvPr id="4" name="Picture 3" descr="A screenshot of a cell phone&#10;&#10;Description automatically generated">
            <a:extLst>
              <a:ext uri="{FF2B5EF4-FFF2-40B4-BE49-F238E27FC236}">
                <a16:creationId xmlns:a16="http://schemas.microsoft.com/office/drawing/2014/main" xmlns="" id="{4D2E3236-D112-483F-BF2E-192813389ECA}"/>
              </a:ext>
            </a:extLst>
          </p:cNvPr>
          <p:cNvPicPr>
            <a:picLocks noChangeAspect="1"/>
          </p:cNvPicPr>
          <p:nvPr/>
        </p:nvPicPr>
        <p:blipFill rotWithShape="1">
          <a:blip r:embed="rId2"/>
          <a:srcRect r="-464" b="61111"/>
          <a:stretch/>
        </p:blipFill>
        <p:spPr>
          <a:xfrm>
            <a:off x="174644" y="2228537"/>
            <a:ext cx="4210758" cy="2000771"/>
          </a:xfrm>
          <a:prstGeom prst="rect">
            <a:avLst/>
          </a:prstGeom>
        </p:spPr>
      </p:pic>
      <p:pic>
        <p:nvPicPr>
          <p:cNvPr id="8" name="Picture 7">
            <a:extLst>
              <a:ext uri="{FF2B5EF4-FFF2-40B4-BE49-F238E27FC236}">
                <a16:creationId xmlns:a16="http://schemas.microsoft.com/office/drawing/2014/main" xmlns="" id="{358A7872-D3D3-429E-AB98-81622B2FAA3A}"/>
              </a:ext>
            </a:extLst>
          </p:cNvPr>
          <p:cNvPicPr>
            <a:picLocks noChangeAspect="1"/>
          </p:cNvPicPr>
          <p:nvPr/>
        </p:nvPicPr>
        <p:blipFill rotWithShape="1">
          <a:blip r:embed="rId2"/>
          <a:srcRect l="2" t="38889" r="-1416" b="31828"/>
          <a:stretch/>
        </p:blipFill>
        <p:spPr>
          <a:xfrm>
            <a:off x="4581873" y="2542190"/>
            <a:ext cx="4250674" cy="150657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xmlns="" id="{305995BA-BD38-4674-B5F2-B0833228EB22}"/>
              </a:ext>
            </a:extLst>
          </p:cNvPr>
          <p:cNvPicPr>
            <a:picLocks noChangeAspect="1"/>
          </p:cNvPicPr>
          <p:nvPr/>
        </p:nvPicPr>
        <p:blipFill rotWithShape="1">
          <a:blip r:embed="rId2"/>
          <a:srcRect t="69853" r="-1416"/>
          <a:stretch/>
        </p:blipFill>
        <p:spPr>
          <a:xfrm>
            <a:off x="2476343" y="4299215"/>
            <a:ext cx="4250674" cy="1550995"/>
          </a:xfrm>
          <a:prstGeom prst="rect">
            <a:avLst/>
          </a:prstGeom>
        </p:spPr>
      </p:pic>
    </p:spTree>
    <p:extLst>
      <p:ext uri="{BB962C8B-B14F-4D97-AF65-F5344CB8AC3E}">
        <p14:creationId xmlns:p14="http://schemas.microsoft.com/office/powerpoint/2010/main" val="33702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4">
                    <a:lumMod val="50000"/>
                  </a:schemeClr>
                </a:solidFill>
              </a:rPr>
              <a:t>VACCINE TYPES</a:t>
            </a:r>
          </a:p>
        </p:txBody>
      </p:sp>
      <p:sp>
        <p:nvSpPr>
          <p:cNvPr id="3" name="Content Placeholder 2"/>
          <p:cNvSpPr>
            <a:spLocks noGrp="1"/>
          </p:cNvSpPr>
          <p:nvPr>
            <p:ph idx="1"/>
          </p:nvPr>
        </p:nvSpPr>
        <p:spPr>
          <a:xfrm>
            <a:off x="457200" y="1340768"/>
            <a:ext cx="8229600" cy="4785395"/>
          </a:xfrm>
        </p:spPr>
        <p:txBody>
          <a:bodyPr>
            <a:normAutofit fontScale="92500" lnSpcReduction="20000"/>
          </a:bodyPr>
          <a:lstStyle/>
          <a:p>
            <a:r>
              <a:rPr lang="en-US" b="1" dirty="0"/>
              <a:t>Live Vaccines</a:t>
            </a:r>
          </a:p>
          <a:p>
            <a:r>
              <a:rPr lang="en-US" b="1" dirty="0"/>
              <a:t>Live Attenuated Vector Vaccines </a:t>
            </a:r>
            <a:r>
              <a:rPr lang="en-US" dirty="0"/>
              <a:t> </a:t>
            </a:r>
          </a:p>
          <a:p>
            <a:r>
              <a:rPr lang="en-US" b="1" dirty="0"/>
              <a:t>Chimeric Vaccines</a:t>
            </a:r>
          </a:p>
          <a:p>
            <a:r>
              <a:rPr lang="en-US" b="1" dirty="0"/>
              <a:t>DNA Vaccines</a:t>
            </a:r>
          </a:p>
          <a:p>
            <a:r>
              <a:rPr lang="en-US" b="1" dirty="0"/>
              <a:t>Inactivated/Killed Vaccines</a:t>
            </a:r>
          </a:p>
          <a:p>
            <a:r>
              <a:rPr lang="en-US" b="1" dirty="0"/>
              <a:t>Protein vaccines</a:t>
            </a:r>
          </a:p>
          <a:p>
            <a:r>
              <a:rPr lang="en-US" b="1" dirty="0"/>
              <a:t>Recombinant subunit vaccines </a:t>
            </a:r>
          </a:p>
          <a:p>
            <a:r>
              <a:rPr lang="en-US" dirty="0"/>
              <a:t>mRNA vaccine </a:t>
            </a:r>
            <a:r>
              <a:rPr lang="en-US" dirty="0">
                <a:solidFill>
                  <a:srgbClr val="002060"/>
                </a:solidFill>
              </a:rPr>
              <a:t>for SARS-CoV-2 being developed in USA (Phase III clinical trial)</a:t>
            </a:r>
            <a:endParaRPr lang="en-US" b="1" dirty="0">
              <a:solidFill>
                <a:srgbClr val="002060"/>
              </a:solidFill>
            </a:endParaRPr>
          </a:p>
          <a:p>
            <a:r>
              <a:rPr lang="en-US" b="1" dirty="0"/>
              <a:t>Adjuvants added vaccines</a:t>
            </a:r>
            <a:endParaRPr lang="en-US" dirty="0"/>
          </a:p>
          <a:p>
            <a:endParaRPr lang="en-US" b="1" i="1" dirty="0">
              <a:solidFill>
                <a:schemeClr val="tx2">
                  <a:lumMod val="50000"/>
                </a:schemeClr>
              </a:solidFill>
            </a:endParaRP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1143000"/>
          </a:xfrm>
        </p:spPr>
        <p:txBody>
          <a:bodyPr>
            <a:noAutofit/>
          </a:bodyPr>
          <a:lstStyle/>
          <a:p>
            <a:r>
              <a:rPr lang="en-US" sz="2800" b="1" dirty="0">
                <a:solidFill>
                  <a:srgbClr val="FF0000"/>
                </a:solidFill>
                <a:latin typeface="Arial" panose="020B0604020202020204" pitchFamily="34" charset="0"/>
                <a:cs typeface="Arial" panose="020B0604020202020204" pitchFamily="34" charset="0"/>
              </a:rPr>
              <a:t>SARS-CoV-2 Vaccine Development; </a:t>
            </a:r>
            <a:r>
              <a:rPr lang="en-US" sz="2800" b="1" i="1" dirty="0">
                <a:solidFill>
                  <a:srgbClr val="C00000"/>
                </a:solidFill>
                <a:latin typeface="Arial" panose="020B0604020202020204" pitchFamily="34" charset="0"/>
                <a:cs typeface="Arial" pitchFamily="34" charset="0"/>
              </a:rPr>
              <a:t>May not be available to help in control of present pandemic </a:t>
            </a:r>
            <a:endParaRPr lang="en-US" sz="28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371600"/>
            <a:ext cx="8305800" cy="5410200"/>
          </a:xfrm>
        </p:spPr>
        <p:txBody>
          <a:bodyPr>
            <a:noAutofit/>
          </a:bodyPr>
          <a:lstStyle/>
          <a:p>
            <a:pPr algn="just"/>
            <a:r>
              <a:rPr lang="en-US" sz="2400" b="1" dirty="0">
                <a:latin typeface="Arial" pitchFamily="34" charset="0"/>
                <a:cs typeface="Arial" pitchFamily="34" charset="0"/>
              </a:rPr>
              <a:t>Presently no vaccine; several international groups working on developing vaccine</a:t>
            </a:r>
          </a:p>
          <a:p>
            <a:pPr algn="just"/>
            <a:r>
              <a:rPr lang="en-US" sz="2400" b="1" dirty="0">
                <a:latin typeface="Arial" pitchFamily="34" charset="0"/>
                <a:cs typeface="Arial" pitchFamily="34" charset="0"/>
              </a:rPr>
              <a:t>China-Pakistan collaboration underway, testing phase</a:t>
            </a:r>
          </a:p>
          <a:p>
            <a:pPr algn="just"/>
            <a:r>
              <a:rPr lang="en-US" sz="2400" b="1" dirty="0">
                <a:latin typeface="Arial" pitchFamily="34" charset="0"/>
                <a:cs typeface="Arial" pitchFamily="34" charset="0"/>
              </a:rPr>
              <a:t>Russia has developed a vaccine (being evaluated)</a:t>
            </a:r>
          </a:p>
          <a:p>
            <a:pPr algn="just"/>
            <a:r>
              <a:rPr lang="en-US" sz="2400" b="1" dirty="0">
                <a:latin typeface="Arial" pitchFamily="34" charset="0"/>
                <a:cs typeface="Arial" pitchFamily="34" charset="0"/>
              </a:rPr>
              <a:t>Virus Spike protein (S1 or both S1 and S2) molecules might be good candidates</a:t>
            </a:r>
          </a:p>
          <a:p>
            <a:pPr algn="just"/>
            <a:r>
              <a:rPr lang="en-US" sz="2400" b="1" dirty="0">
                <a:latin typeface="Arial" pitchFamily="34" charset="0"/>
                <a:cs typeface="Arial" pitchFamily="34" charset="0"/>
              </a:rPr>
              <a:t>Highly mutagenic nature may require extensive work  at mole</a:t>
            </a:r>
            <a:r>
              <a:rPr lang="en-US" sz="2400" b="1" dirty="0">
                <a:solidFill>
                  <a:srgbClr val="002060"/>
                </a:solidFill>
                <a:latin typeface="Arial" pitchFamily="34" charset="0"/>
                <a:cs typeface="Arial" pitchFamily="34" charset="0"/>
              </a:rPr>
              <a:t>cular level (different antigenic variants possible)</a:t>
            </a:r>
          </a:p>
          <a:p>
            <a:pPr algn="just"/>
            <a:r>
              <a:rPr lang="en-US" sz="2400" b="1" dirty="0">
                <a:latin typeface="Arial" pitchFamily="34" charset="0"/>
                <a:cs typeface="Arial" pitchFamily="34" charset="0"/>
              </a:rPr>
              <a:t>Must have good efficacy, immunogenicity &amp; safety</a:t>
            </a:r>
            <a:endParaRPr lang="en-US" sz="2800" i="1" dirty="0">
              <a:solidFill>
                <a:srgbClr val="C00000"/>
              </a:solidFill>
              <a:latin typeface="Arial" pitchFamily="34" charset="0"/>
              <a:cs typeface="Arial" pitchFamily="34" charset="0"/>
            </a:endParaRPr>
          </a:p>
        </p:txBody>
      </p:sp>
      <p:graphicFrame>
        <p:nvGraphicFramePr>
          <p:cNvPr id="18434" name="Object 2"/>
          <p:cNvGraphicFramePr>
            <a:graphicFrameLocks noChangeAspect="1"/>
          </p:cNvGraphicFramePr>
          <p:nvPr>
            <p:extLst>
              <p:ext uri="{D42A27DB-BD31-4B8C-83A1-F6EECF244321}">
                <p14:modId xmlns:p14="http://schemas.microsoft.com/office/powerpoint/2010/main" val="2957787197"/>
              </p:ext>
            </p:extLst>
          </p:nvPr>
        </p:nvGraphicFramePr>
        <p:xfrm>
          <a:off x="7239000" y="6076900"/>
          <a:ext cx="1905000" cy="952500"/>
        </p:xfrm>
        <a:graphic>
          <a:graphicData uri="http://schemas.openxmlformats.org/presentationml/2006/ole">
            <mc:AlternateContent xmlns:mc="http://schemas.openxmlformats.org/markup-compatibility/2006">
              <mc:Choice xmlns:v="urn:schemas-microsoft-com:vml" Requires="v">
                <p:oleObj spid="_x0000_s70694"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60769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p:cNvSpPr>
            <a:spLocks noChangeArrowheads="1"/>
          </p:cNvSpPr>
          <p:nvPr/>
        </p:nvSpPr>
        <p:spPr bwMode="auto">
          <a:xfrm>
            <a:off x="1588" y="6400800"/>
            <a:ext cx="9142412" cy="457200"/>
          </a:xfrm>
          <a:custGeom>
            <a:avLst/>
            <a:gdLst>
              <a:gd name="T0" fmla="*/ 0 w 12189460"/>
              <a:gd name="T1" fmla="*/ 0 h 457200"/>
              <a:gd name="T2" fmla="*/ 12189460 w 12189460"/>
              <a:gd name="T3" fmla="*/ 457200 h 457200"/>
            </a:gdLst>
            <a:ahLst/>
            <a:cxnLst/>
            <a:rect l="T0" t="T1" r="T2" b="T3"/>
            <a:pathLst>
              <a:path w="12189460" h="457200">
                <a:moveTo>
                  <a:pt x="0" y="457199"/>
                </a:moveTo>
                <a:lnTo>
                  <a:pt x="12188952" y="457199"/>
                </a:lnTo>
                <a:lnTo>
                  <a:pt x="12188952" y="0"/>
                </a:lnTo>
                <a:lnTo>
                  <a:pt x="0" y="0"/>
                </a:lnTo>
                <a:lnTo>
                  <a:pt x="0" y="457199"/>
                </a:lnTo>
                <a:close/>
              </a:path>
            </a:pathLst>
          </a:custGeom>
          <a:solidFill>
            <a:srgbClr val="BC572C"/>
          </a:solidFill>
          <a:ln w="9525">
            <a:noFill/>
            <a:miter lim="800000"/>
            <a:headEnd/>
            <a:tailEnd/>
          </a:ln>
        </p:spPr>
        <p:txBody>
          <a:bodyPr lIns="0" tIns="0" rIns="0" bIns="0"/>
          <a:lstStyle/>
          <a:p>
            <a:endParaRPr lang="en-US"/>
          </a:p>
        </p:txBody>
      </p:sp>
      <p:sp>
        <p:nvSpPr>
          <p:cNvPr id="8195" name="object 3"/>
          <p:cNvSpPr>
            <a:spLocks noChangeArrowheads="1"/>
          </p:cNvSpPr>
          <p:nvPr/>
        </p:nvSpPr>
        <p:spPr bwMode="auto">
          <a:xfrm>
            <a:off x="0" y="6334125"/>
            <a:ext cx="9142413" cy="63500"/>
          </a:xfrm>
          <a:custGeom>
            <a:avLst/>
            <a:gdLst>
              <a:gd name="T0" fmla="*/ 0 w 12189460"/>
              <a:gd name="T1" fmla="*/ 0 h 64135"/>
              <a:gd name="T2" fmla="*/ 12189460 w 12189460"/>
              <a:gd name="T3" fmla="*/ 64135 h 64135"/>
            </a:gdLst>
            <a:ahLst/>
            <a:cxnLst/>
            <a:rect l="T0" t="T1" r="T2" b="T3"/>
            <a:pathLst>
              <a:path w="12189460" h="64135">
                <a:moveTo>
                  <a:pt x="0" y="64007"/>
                </a:moveTo>
                <a:lnTo>
                  <a:pt x="12188952" y="64007"/>
                </a:lnTo>
                <a:lnTo>
                  <a:pt x="12188952" y="0"/>
                </a:lnTo>
                <a:lnTo>
                  <a:pt x="0" y="0"/>
                </a:lnTo>
                <a:lnTo>
                  <a:pt x="0" y="64007"/>
                </a:lnTo>
                <a:close/>
              </a:path>
            </a:pathLst>
          </a:custGeom>
          <a:solidFill>
            <a:srgbClr val="E38312"/>
          </a:solidFill>
          <a:ln w="9525">
            <a:noFill/>
            <a:miter lim="800000"/>
            <a:headEnd/>
            <a:tailEnd/>
          </a:ln>
        </p:spPr>
        <p:txBody>
          <a:bodyPr lIns="0" tIns="0" rIns="0" bIns="0"/>
          <a:lstStyle/>
          <a:p>
            <a:endParaRPr lang="en-US"/>
          </a:p>
        </p:txBody>
      </p:sp>
      <p:sp>
        <p:nvSpPr>
          <p:cNvPr id="8197" name="object 5"/>
          <p:cNvSpPr>
            <a:spLocks noChangeArrowheads="1"/>
          </p:cNvSpPr>
          <p:nvPr/>
        </p:nvSpPr>
        <p:spPr bwMode="auto">
          <a:xfrm>
            <a:off x="4845050" y="0"/>
            <a:ext cx="4214813" cy="2138363"/>
          </a:xfrm>
          <a:custGeom>
            <a:avLst/>
            <a:gdLst>
              <a:gd name="T0" fmla="*/ 0 w 5619115"/>
              <a:gd name="T1" fmla="*/ 0 h 2138680"/>
              <a:gd name="T2" fmla="*/ 5619115 w 5619115"/>
              <a:gd name="T3" fmla="*/ 2138680 h 2138680"/>
            </a:gdLst>
            <a:ahLst/>
            <a:cxnLst/>
            <a:rect l="T0" t="T1" r="T2" b="T3"/>
            <a:pathLst>
              <a:path w="5619115" h="2138680">
                <a:moveTo>
                  <a:pt x="5262625" y="0"/>
                </a:moveTo>
                <a:lnTo>
                  <a:pt x="356362" y="0"/>
                </a:lnTo>
                <a:lnTo>
                  <a:pt x="307998" y="3252"/>
                </a:lnTo>
                <a:lnTo>
                  <a:pt x="261614" y="12727"/>
                </a:lnTo>
                <a:lnTo>
                  <a:pt x="217634" y="27999"/>
                </a:lnTo>
                <a:lnTo>
                  <a:pt x="176482" y="48645"/>
                </a:lnTo>
                <a:lnTo>
                  <a:pt x="138584" y="74241"/>
                </a:lnTo>
                <a:lnTo>
                  <a:pt x="104362" y="104362"/>
                </a:lnTo>
                <a:lnTo>
                  <a:pt x="74241" y="138584"/>
                </a:lnTo>
                <a:lnTo>
                  <a:pt x="48645" y="176482"/>
                </a:lnTo>
                <a:lnTo>
                  <a:pt x="27999" y="217634"/>
                </a:lnTo>
                <a:lnTo>
                  <a:pt x="12727" y="261614"/>
                </a:lnTo>
                <a:lnTo>
                  <a:pt x="3252" y="307998"/>
                </a:lnTo>
                <a:lnTo>
                  <a:pt x="0" y="356362"/>
                </a:lnTo>
                <a:lnTo>
                  <a:pt x="0" y="1781810"/>
                </a:lnTo>
                <a:lnTo>
                  <a:pt x="3252" y="1830173"/>
                </a:lnTo>
                <a:lnTo>
                  <a:pt x="12727" y="1876557"/>
                </a:lnTo>
                <a:lnTo>
                  <a:pt x="27999" y="1920537"/>
                </a:lnTo>
                <a:lnTo>
                  <a:pt x="48645" y="1961689"/>
                </a:lnTo>
                <a:lnTo>
                  <a:pt x="74241" y="1999587"/>
                </a:lnTo>
                <a:lnTo>
                  <a:pt x="104362" y="2033809"/>
                </a:lnTo>
                <a:lnTo>
                  <a:pt x="138584" y="2063930"/>
                </a:lnTo>
                <a:lnTo>
                  <a:pt x="176482" y="2089526"/>
                </a:lnTo>
                <a:lnTo>
                  <a:pt x="217634" y="2110172"/>
                </a:lnTo>
                <a:lnTo>
                  <a:pt x="261614" y="2125444"/>
                </a:lnTo>
                <a:lnTo>
                  <a:pt x="307998" y="2134919"/>
                </a:lnTo>
                <a:lnTo>
                  <a:pt x="356362" y="2138172"/>
                </a:lnTo>
                <a:lnTo>
                  <a:pt x="5262625" y="2138172"/>
                </a:lnTo>
                <a:lnTo>
                  <a:pt x="5310989" y="2134919"/>
                </a:lnTo>
                <a:lnTo>
                  <a:pt x="5357373" y="2125444"/>
                </a:lnTo>
                <a:lnTo>
                  <a:pt x="5401353" y="2110172"/>
                </a:lnTo>
                <a:lnTo>
                  <a:pt x="5442505" y="2089526"/>
                </a:lnTo>
                <a:lnTo>
                  <a:pt x="5480403" y="2063930"/>
                </a:lnTo>
                <a:lnTo>
                  <a:pt x="5514625" y="2033809"/>
                </a:lnTo>
                <a:lnTo>
                  <a:pt x="5544746" y="1999587"/>
                </a:lnTo>
                <a:lnTo>
                  <a:pt x="5570342" y="1961689"/>
                </a:lnTo>
                <a:lnTo>
                  <a:pt x="5590988" y="1920537"/>
                </a:lnTo>
                <a:lnTo>
                  <a:pt x="5606260" y="1876557"/>
                </a:lnTo>
                <a:lnTo>
                  <a:pt x="5615735" y="1830173"/>
                </a:lnTo>
                <a:lnTo>
                  <a:pt x="5618988" y="1781810"/>
                </a:lnTo>
                <a:lnTo>
                  <a:pt x="5618988" y="356362"/>
                </a:lnTo>
                <a:lnTo>
                  <a:pt x="5615735" y="307998"/>
                </a:lnTo>
                <a:lnTo>
                  <a:pt x="5606260" y="261614"/>
                </a:lnTo>
                <a:lnTo>
                  <a:pt x="5590988" y="217634"/>
                </a:lnTo>
                <a:lnTo>
                  <a:pt x="5570342" y="176482"/>
                </a:lnTo>
                <a:lnTo>
                  <a:pt x="5544746" y="138584"/>
                </a:lnTo>
                <a:lnTo>
                  <a:pt x="5514625" y="104362"/>
                </a:lnTo>
                <a:lnTo>
                  <a:pt x="5480403" y="74241"/>
                </a:lnTo>
                <a:lnTo>
                  <a:pt x="5442505" y="48645"/>
                </a:lnTo>
                <a:lnTo>
                  <a:pt x="5401353" y="27999"/>
                </a:lnTo>
                <a:lnTo>
                  <a:pt x="5357373" y="12727"/>
                </a:lnTo>
                <a:lnTo>
                  <a:pt x="5310989" y="3252"/>
                </a:lnTo>
                <a:lnTo>
                  <a:pt x="5262625" y="0"/>
                </a:lnTo>
                <a:close/>
              </a:path>
            </a:pathLst>
          </a:custGeom>
          <a:solidFill>
            <a:srgbClr val="FFFFFF"/>
          </a:solidFill>
          <a:ln w="9525">
            <a:noFill/>
            <a:miter lim="800000"/>
            <a:headEnd/>
            <a:tailEnd/>
          </a:ln>
        </p:spPr>
        <p:txBody>
          <a:bodyPr lIns="0" tIns="0" rIns="0" bIns="0"/>
          <a:lstStyle/>
          <a:p>
            <a:endParaRPr lang="en-US"/>
          </a:p>
        </p:txBody>
      </p:sp>
      <p:sp>
        <p:nvSpPr>
          <p:cNvPr id="8199" name="object 7"/>
          <p:cNvSpPr>
            <a:spLocks noChangeArrowheads="1"/>
          </p:cNvSpPr>
          <p:nvPr/>
        </p:nvSpPr>
        <p:spPr bwMode="auto">
          <a:xfrm>
            <a:off x="3295650" y="822325"/>
            <a:ext cx="196850" cy="247650"/>
          </a:xfrm>
          <a:custGeom>
            <a:avLst/>
            <a:gdLst>
              <a:gd name="T0" fmla="*/ 0 w 262254"/>
              <a:gd name="T1" fmla="*/ 0 h 247015"/>
              <a:gd name="T2" fmla="*/ 262254 w 262254"/>
              <a:gd name="T3" fmla="*/ 247015 h 247015"/>
            </a:gdLst>
            <a:ahLst/>
            <a:cxnLst/>
            <a:rect l="T0" t="T1" r="T2" b="T3"/>
            <a:pathLst>
              <a:path w="262254" h="247015">
                <a:moveTo>
                  <a:pt x="0" y="246887"/>
                </a:moveTo>
                <a:lnTo>
                  <a:pt x="262127" y="246887"/>
                </a:lnTo>
                <a:lnTo>
                  <a:pt x="262127" y="0"/>
                </a:lnTo>
                <a:lnTo>
                  <a:pt x="0" y="0"/>
                </a:lnTo>
                <a:lnTo>
                  <a:pt x="0" y="246887"/>
                </a:lnTo>
                <a:close/>
              </a:path>
            </a:pathLst>
          </a:custGeom>
          <a:solidFill>
            <a:srgbClr val="FFFFFF"/>
          </a:solidFill>
          <a:ln w="9525">
            <a:noFill/>
            <a:miter lim="800000"/>
            <a:headEnd/>
            <a:tailEnd/>
          </a:ln>
        </p:spPr>
        <p:txBody>
          <a:bodyPr lIns="0" tIns="0" rIns="0" bIns="0"/>
          <a:lstStyle/>
          <a:p>
            <a:endParaRPr lang="en-US"/>
          </a:p>
        </p:txBody>
      </p:sp>
      <p:sp>
        <p:nvSpPr>
          <p:cNvPr id="9" name="object 2"/>
          <p:cNvSpPr>
            <a:spLocks noChangeArrowheads="1"/>
          </p:cNvSpPr>
          <p:nvPr/>
        </p:nvSpPr>
        <p:spPr bwMode="auto">
          <a:xfrm>
            <a:off x="1588" y="6400800"/>
            <a:ext cx="9142412" cy="457200"/>
          </a:xfrm>
          <a:custGeom>
            <a:avLst/>
            <a:gdLst>
              <a:gd name="T0" fmla="*/ 0 w 12189460"/>
              <a:gd name="T1" fmla="*/ 0 h 457200"/>
              <a:gd name="T2" fmla="*/ 12189460 w 12189460"/>
              <a:gd name="T3" fmla="*/ 457200 h 457200"/>
            </a:gdLst>
            <a:ahLst/>
            <a:cxnLst/>
            <a:rect l="T0" t="T1" r="T2" b="T3"/>
            <a:pathLst>
              <a:path w="12189460" h="457200">
                <a:moveTo>
                  <a:pt x="0" y="457199"/>
                </a:moveTo>
                <a:lnTo>
                  <a:pt x="12188952" y="457199"/>
                </a:lnTo>
                <a:lnTo>
                  <a:pt x="12188952" y="0"/>
                </a:lnTo>
                <a:lnTo>
                  <a:pt x="0" y="0"/>
                </a:lnTo>
                <a:lnTo>
                  <a:pt x="0" y="457199"/>
                </a:lnTo>
                <a:close/>
              </a:path>
            </a:pathLst>
          </a:custGeom>
          <a:solidFill>
            <a:srgbClr val="BC572C"/>
          </a:solidFill>
          <a:ln w="9525">
            <a:noFill/>
            <a:miter lim="800000"/>
            <a:headEnd/>
            <a:tailEnd/>
          </a:ln>
        </p:spPr>
        <p:txBody>
          <a:bodyPr lIns="0" tIns="0" rIns="0" bIns="0"/>
          <a:lstStyle/>
          <a:p>
            <a:endParaRPr lang="en-US"/>
          </a:p>
        </p:txBody>
      </p:sp>
      <p:sp>
        <p:nvSpPr>
          <p:cNvPr id="10" name="object 3"/>
          <p:cNvSpPr>
            <a:spLocks noChangeArrowheads="1"/>
          </p:cNvSpPr>
          <p:nvPr/>
        </p:nvSpPr>
        <p:spPr bwMode="auto">
          <a:xfrm>
            <a:off x="0" y="6334125"/>
            <a:ext cx="9142413" cy="63500"/>
          </a:xfrm>
          <a:custGeom>
            <a:avLst/>
            <a:gdLst>
              <a:gd name="T0" fmla="*/ 0 w 12189460"/>
              <a:gd name="T1" fmla="*/ 0 h 64135"/>
              <a:gd name="T2" fmla="*/ 12189460 w 12189460"/>
              <a:gd name="T3" fmla="*/ 64135 h 64135"/>
            </a:gdLst>
            <a:ahLst/>
            <a:cxnLst/>
            <a:rect l="T0" t="T1" r="T2" b="T3"/>
            <a:pathLst>
              <a:path w="12189460" h="64135">
                <a:moveTo>
                  <a:pt x="0" y="64007"/>
                </a:moveTo>
                <a:lnTo>
                  <a:pt x="12188952" y="64007"/>
                </a:lnTo>
                <a:lnTo>
                  <a:pt x="12188952" y="0"/>
                </a:lnTo>
                <a:lnTo>
                  <a:pt x="0" y="0"/>
                </a:lnTo>
                <a:lnTo>
                  <a:pt x="0" y="64007"/>
                </a:lnTo>
                <a:close/>
              </a:path>
            </a:pathLst>
          </a:custGeom>
          <a:solidFill>
            <a:srgbClr val="E38312"/>
          </a:solidFill>
          <a:ln w="9525">
            <a:noFill/>
            <a:miter lim="800000"/>
            <a:headEnd/>
            <a:tailEnd/>
          </a:ln>
        </p:spPr>
        <p:txBody>
          <a:bodyPr lIns="0" tIns="0" rIns="0" bIns="0"/>
          <a:lstStyle/>
          <a:p>
            <a:endParaRPr lang="en-US"/>
          </a:p>
        </p:txBody>
      </p:sp>
      <p:sp>
        <p:nvSpPr>
          <p:cNvPr id="11" name="object 5"/>
          <p:cNvSpPr>
            <a:spLocks noChangeArrowheads="1"/>
          </p:cNvSpPr>
          <p:nvPr/>
        </p:nvSpPr>
        <p:spPr bwMode="auto">
          <a:xfrm>
            <a:off x="4845050" y="0"/>
            <a:ext cx="4214813" cy="2138363"/>
          </a:xfrm>
          <a:custGeom>
            <a:avLst/>
            <a:gdLst>
              <a:gd name="T0" fmla="*/ 0 w 5619115"/>
              <a:gd name="T1" fmla="*/ 0 h 2138680"/>
              <a:gd name="T2" fmla="*/ 5619115 w 5619115"/>
              <a:gd name="T3" fmla="*/ 2138680 h 2138680"/>
            </a:gdLst>
            <a:ahLst/>
            <a:cxnLst/>
            <a:rect l="T0" t="T1" r="T2" b="T3"/>
            <a:pathLst>
              <a:path w="5619115" h="2138680">
                <a:moveTo>
                  <a:pt x="5262625" y="0"/>
                </a:moveTo>
                <a:lnTo>
                  <a:pt x="356362" y="0"/>
                </a:lnTo>
                <a:lnTo>
                  <a:pt x="307998" y="3252"/>
                </a:lnTo>
                <a:lnTo>
                  <a:pt x="261614" y="12727"/>
                </a:lnTo>
                <a:lnTo>
                  <a:pt x="217634" y="27999"/>
                </a:lnTo>
                <a:lnTo>
                  <a:pt x="176482" y="48645"/>
                </a:lnTo>
                <a:lnTo>
                  <a:pt x="138584" y="74241"/>
                </a:lnTo>
                <a:lnTo>
                  <a:pt x="104362" y="104362"/>
                </a:lnTo>
                <a:lnTo>
                  <a:pt x="74241" y="138584"/>
                </a:lnTo>
                <a:lnTo>
                  <a:pt x="48645" y="176482"/>
                </a:lnTo>
                <a:lnTo>
                  <a:pt x="27999" y="217634"/>
                </a:lnTo>
                <a:lnTo>
                  <a:pt x="12727" y="261614"/>
                </a:lnTo>
                <a:lnTo>
                  <a:pt x="3252" y="307998"/>
                </a:lnTo>
                <a:lnTo>
                  <a:pt x="0" y="356362"/>
                </a:lnTo>
                <a:lnTo>
                  <a:pt x="0" y="1781810"/>
                </a:lnTo>
                <a:lnTo>
                  <a:pt x="3252" y="1830173"/>
                </a:lnTo>
                <a:lnTo>
                  <a:pt x="12727" y="1876557"/>
                </a:lnTo>
                <a:lnTo>
                  <a:pt x="27999" y="1920537"/>
                </a:lnTo>
                <a:lnTo>
                  <a:pt x="48645" y="1961689"/>
                </a:lnTo>
                <a:lnTo>
                  <a:pt x="74241" y="1999587"/>
                </a:lnTo>
                <a:lnTo>
                  <a:pt x="104362" y="2033809"/>
                </a:lnTo>
                <a:lnTo>
                  <a:pt x="138584" y="2063930"/>
                </a:lnTo>
                <a:lnTo>
                  <a:pt x="176482" y="2089526"/>
                </a:lnTo>
                <a:lnTo>
                  <a:pt x="217634" y="2110172"/>
                </a:lnTo>
                <a:lnTo>
                  <a:pt x="261614" y="2125444"/>
                </a:lnTo>
                <a:lnTo>
                  <a:pt x="307998" y="2134919"/>
                </a:lnTo>
                <a:lnTo>
                  <a:pt x="356362" y="2138172"/>
                </a:lnTo>
                <a:lnTo>
                  <a:pt x="5262625" y="2138172"/>
                </a:lnTo>
                <a:lnTo>
                  <a:pt x="5310989" y="2134919"/>
                </a:lnTo>
                <a:lnTo>
                  <a:pt x="5357373" y="2125444"/>
                </a:lnTo>
                <a:lnTo>
                  <a:pt x="5401353" y="2110172"/>
                </a:lnTo>
                <a:lnTo>
                  <a:pt x="5442505" y="2089526"/>
                </a:lnTo>
                <a:lnTo>
                  <a:pt x="5480403" y="2063930"/>
                </a:lnTo>
                <a:lnTo>
                  <a:pt x="5514625" y="2033809"/>
                </a:lnTo>
                <a:lnTo>
                  <a:pt x="5544746" y="1999587"/>
                </a:lnTo>
                <a:lnTo>
                  <a:pt x="5570342" y="1961689"/>
                </a:lnTo>
                <a:lnTo>
                  <a:pt x="5590988" y="1920537"/>
                </a:lnTo>
                <a:lnTo>
                  <a:pt x="5606260" y="1876557"/>
                </a:lnTo>
                <a:lnTo>
                  <a:pt x="5615735" y="1830173"/>
                </a:lnTo>
                <a:lnTo>
                  <a:pt x="5618988" y="1781810"/>
                </a:lnTo>
                <a:lnTo>
                  <a:pt x="5618988" y="356362"/>
                </a:lnTo>
                <a:lnTo>
                  <a:pt x="5615735" y="307998"/>
                </a:lnTo>
                <a:lnTo>
                  <a:pt x="5606260" y="261614"/>
                </a:lnTo>
                <a:lnTo>
                  <a:pt x="5590988" y="217634"/>
                </a:lnTo>
                <a:lnTo>
                  <a:pt x="5570342" y="176482"/>
                </a:lnTo>
                <a:lnTo>
                  <a:pt x="5544746" y="138584"/>
                </a:lnTo>
                <a:lnTo>
                  <a:pt x="5514625" y="104362"/>
                </a:lnTo>
                <a:lnTo>
                  <a:pt x="5480403" y="74241"/>
                </a:lnTo>
                <a:lnTo>
                  <a:pt x="5442505" y="48645"/>
                </a:lnTo>
                <a:lnTo>
                  <a:pt x="5401353" y="27999"/>
                </a:lnTo>
                <a:lnTo>
                  <a:pt x="5357373" y="12727"/>
                </a:lnTo>
                <a:lnTo>
                  <a:pt x="5310989" y="3252"/>
                </a:lnTo>
                <a:lnTo>
                  <a:pt x="5262625" y="0"/>
                </a:lnTo>
                <a:close/>
              </a:path>
            </a:pathLst>
          </a:custGeom>
          <a:solidFill>
            <a:srgbClr val="FFFFFF"/>
          </a:solidFill>
          <a:ln w="9525">
            <a:noFill/>
            <a:miter lim="800000"/>
            <a:headEnd/>
            <a:tailEnd/>
          </a:ln>
        </p:spPr>
        <p:txBody>
          <a:bodyPr lIns="0" tIns="0" rIns="0" bIns="0"/>
          <a:lstStyle/>
          <a:p>
            <a:endParaRPr lang="en-US"/>
          </a:p>
        </p:txBody>
      </p:sp>
      <p:sp>
        <p:nvSpPr>
          <p:cNvPr id="12" name="object 6"/>
          <p:cNvSpPr txBox="1">
            <a:spLocks/>
          </p:cNvSpPr>
          <p:nvPr/>
        </p:nvSpPr>
        <p:spPr bwMode="auto">
          <a:xfrm>
            <a:off x="381000" y="300026"/>
            <a:ext cx="8305800" cy="752129"/>
          </a:xfrm>
          <a:prstGeom prst="rect">
            <a:avLst/>
          </a:prstGeom>
          <a:noFill/>
          <a:ln w="9525">
            <a:noFill/>
            <a:miter lim="800000"/>
            <a:headEnd/>
            <a:tailEnd/>
          </a:ln>
        </p:spPr>
        <p:txBody>
          <a:bodyPr vert="horz" wrap="square" lIns="0" tIns="13335" rIns="0" bIns="0" numCol="1" rtlCol="0" anchor="b" anchorCtr="0" compatLnSpc="1">
            <a:prstTxWarp prst="textNoShape">
              <a:avLst/>
            </a:prstTxWarp>
            <a:spAutoFit/>
          </a:bodyPr>
          <a:lstStyle/>
          <a:p>
            <a:pPr lvl="0" algn="ctr">
              <a:spcBef>
                <a:spcPts val="105"/>
              </a:spcBef>
              <a:defRPr/>
            </a:pPr>
            <a:r>
              <a:rPr lang="en-US" sz="4800" b="1" dirty="0">
                <a:solidFill>
                  <a:srgbClr val="FF0000"/>
                </a:solidFill>
                <a:latin typeface="+mj-lt"/>
                <a:cs typeface="Comic Sans MS"/>
              </a:rPr>
              <a:t>Coronavirus</a:t>
            </a:r>
            <a:r>
              <a:rPr lang="en-US" sz="4800" b="1" spc="-85" dirty="0">
                <a:solidFill>
                  <a:srgbClr val="FF0000"/>
                </a:solidFill>
                <a:latin typeface="+mj-lt"/>
                <a:cs typeface="Comic Sans MS"/>
              </a:rPr>
              <a:t> </a:t>
            </a:r>
            <a:r>
              <a:rPr lang="en-US" sz="4800" b="1" dirty="0" err="1">
                <a:solidFill>
                  <a:srgbClr val="FF0000"/>
                </a:solidFill>
                <a:latin typeface="+mj-lt"/>
                <a:cs typeface="Comic Sans MS"/>
              </a:rPr>
              <a:t>Virion</a:t>
            </a:r>
            <a:r>
              <a:rPr lang="en-US" sz="4800" b="1" dirty="0">
                <a:solidFill>
                  <a:srgbClr val="FF0000"/>
                </a:solidFill>
                <a:latin typeface="+mj-lt"/>
                <a:cs typeface="Comic Sans MS"/>
              </a:rPr>
              <a:t> Structure</a:t>
            </a:r>
            <a:endParaRPr kumimoji="0" lang="en-US" sz="4800" b="1" i="0" u="none" strike="noStrike" kern="1200" cap="none" spc="0" normalizeH="0" baseline="0" noProof="0" dirty="0">
              <a:ln>
                <a:noFill/>
              </a:ln>
              <a:solidFill>
                <a:srgbClr val="FF0000"/>
              </a:solidFill>
              <a:effectLst/>
              <a:uLnTx/>
              <a:uFillTx/>
              <a:latin typeface="+mj-lt"/>
              <a:ea typeface="+mj-ea"/>
              <a:cs typeface="Comic Sans MS"/>
            </a:endParaRPr>
          </a:p>
        </p:txBody>
      </p:sp>
      <p:pic>
        <p:nvPicPr>
          <p:cNvPr id="13" name="Picture 3"/>
          <p:cNvPicPr>
            <a:picLocks noChangeAspect="1" noChangeArrowheads="1"/>
          </p:cNvPicPr>
          <p:nvPr/>
        </p:nvPicPr>
        <p:blipFill>
          <a:blip r:embed="rId3"/>
          <a:srcRect l="11090" t="26160" r="55441" b="14702"/>
          <a:stretch>
            <a:fillRect/>
          </a:stretch>
        </p:blipFill>
        <p:spPr bwMode="auto">
          <a:xfrm>
            <a:off x="1017104" y="1052513"/>
            <a:ext cx="5383696" cy="5348287"/>
          </a:xfrm>
          <a:prstGeom prst="rect">
            <a:avLst/>
          </a:prstGeom>
          <a:noFill/>
          <a:ln w="9525">
            <a:noFill/>
            <a:miter lim="800000"/>
            <a:headEnd/>
            <a:tailEnd/>
          </a:ln>
          <a:effectLst/>
        </p:spPr>
      </p:pic>
      <p:cxnSp>
        <p:nvCxnSpPr>
          <p:cNvPr id="14" name="Straight Arrow Connector 13"/>
          <p:cNvCxnSpPr/>
          <p:nvPr/>
        </p:nvCxnSpPr>
        <p:spPr>
          <a:xfrm rot="10800000">
            <a:off x="990600" y="2514600"/>
            <a:ext cx="1143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2286000"/>
            <a:ext cx="1066800" cy="400110"/>
          </a:xfrm>
          <a:prstGeom prst="rect">
            <a:avLst/>
          </a:prstGeom>
          <a:noFill/>
        </p:spPr>
        <p:txBody>
          <a:bodyPr wrap="square" rtlCol="0">
            <a:spAutoFit/>
          </a:bodyPr>
          <a:lstStyle/>
          <a:p>
            <a:pPr algn="r"/>
            <a:r>
              <a:rPr lang="en-US" sz="2000" b="1" dirty="0"/>
              <a:t>Envelop</a:t>
            </a:r>
          </a:p>
        </p:txBody>
      </p:sp>
      <p:sp>
        <p:nvSpPr>
          <p:cNvPr id="16" name="TextBox 15"/>
          <p:cNvSpPr txBox="1"/>
          <p:nvPr/>
        </p:nvSpPr>
        <p:spPr>
          <a:xfrm>
            <a:off x="6019800" y="1457980"/>
            <a:ext cx="3048000" cy="523220"/>
          </a:xfrm>
          <a:prstGeom prst="rect">
            <a:avLst/>
          </a:prstGeom>
          <a:noFill/>
        </p:spPr>
        <p:txBody>
          <a:bodyPr wrap="square" rtlCol="0">
            <a:spAutoFit/>
          </a:bodyPr>
          <a:lstStyle/>
          <a:p>
            <a:r>
              <a:rPr lang="en-US" sz="2800" b="1" dirty="0"/>
              <a:t>Spike glycoprotein </a:t>
            </a:r>
          </a:p>
        </p:txBody>
      </p:sp>
      <p:sp>
        <p:nvSpPr>
          <p:cNvPr id="17" name="TextBox 16"/>
          <p:cNvSpPr txBox="1"/>
          <p:nvPr/>
        </p:nvSpPr>
        <p:spPr>
          <a:xfrm>
            <a:off x="6400800" y="2057400"/>
            <a:ext cx="2514600" cy="954107"/>
          </a:xfrm>
          <a:prstGeom prst="rect">
            <a:avLst/>
          </a:prstGeom>
          <a:noFill/>
        </p:spPr>
        <p:txBody>
          <a:bodyPr wrap="square" rtlCol="0">
            <a:spAutoFit/>
          </a:bodyPr>
          <a:lstStyle/>
          <a:p>
            <a:r>
              <a:rPr lang="en-US" sz="2800" b="1" dirty="0"/>
              <a:t>Membrane glycoprotein</a:t>
            </a:r>
          </a:p>
        </p:txBody>
      </p:sp>
      <p:sp>
        <p:nvSpPr>
          <p:cNvPr id="18" name="TextBox 17"/>
          <p:cNvSpPr txBox="1"/>
          <p:nvPr/>
        </p:nvSpPr>
        <p:spPr>
          <a:xfrm>
            <a:off x="6553200" y="3200400"/>
            <a:ext cx="1981200" cy="830997"/>
          </a:xfrm>
          <a:prstGeom prst="rect">
            <a:avLst/>
          </a:prstGeom>
          <a:noFill/>
        </p:spPr>
        <p:txBody>
          <a:bodyPr wrap="square" rtlCol="0">
            <a:spAutoFit/>
          </a:bodyPr>
          <a:lstStyle/>
          <a:p>
            <a:r>
              <a:rPr lang="en-US" sz="2400" b="1" dirty="0"/>
              <a:t>Small envelop glycoprotein</a:t>
            </a:r>
          </a:p>
        </p:txBody>
      </p:sp>
      <p:sp>
        <p:nvSpPr>
          <p:cNvPr id="19" name="TextBox 18"/>
          <p:cNvSpPr txBox="1"/>
          <p:nvPr/>
        </p:nvSpPr>
        <p:spPr>
          <a:xfrm>
            <a:off x="6400800" y="4495800"/>
            <a:ext cx="2286000" cy="830997"/>
          </a:xfrm>
          <a:prstGeom prst="rect">
            <a:avLst/>
          </a:prstGeom>
          <a:noFill/>
        </p:spPr>
        <p:txBody>
          <a:bodyPr wrap="square" rtlCol="0">
            <a:spAutoFit/>
          </a:bodyPr>
          <a:lstStyle/>
          <a:p>
            <a:r>
              <a:rPr lang="en-US" sz="2400" b="1" dirty="0" err="1"/>
              <a:t>Nucleocapsid</a:t>
            </a:r>
            <a:r>
              <a:rPr lang="en-US" sz="2400" b="1" dirty="0"/>
              <a:t> </a:t>
            </a:r>
            <a:r>
              <a:rPr lang="en-US" sz="2400" b="1" dirty="0" err="1"/>
              <a:t>Phosphoprotein</a:t>
            </a:r>
            <a:endParaRPr lang="en-US" sz="2400" b="1" dirty="0"/>
          </a:p>
        </p:txBody>
      </p:sp>
      <p:graphicFrame>
        <p:nvGraphicFramePr>
          <p:cNvPr id="6146"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69755" name="Bitmap Image" r:id="rId4" imgW="11428571" imgH="5714286" progId="PBrush">
                  <p:embed/>
                </p:oleObj>
              </mc:Choice>
              <mc:Fallback>
                <p:oleObj name="Bitmap Image" r:id="rId4" imgW="11428571" imgH="5714286" progId="PBrush">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8651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xmlns="" id="{554FF4AE-06B1-D040-8546-6AC1EC45A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06" y="332656"/>
            <a:ext cx="6372788" cy="6192688"/>
          </a:xfrm>
          <a:prstGeom prst="rect">
            <a:avLst/>
          </a:prstGeom>
        </p:spPr>
      </p:pic>
    </p:spTree>
    <p:extLst>
      <p:ext uri="{BB962C8B-B14F-4D97-AF65-F5344CB8AC3E}">
        <p14:creationId xmlns:p14="http://schemas.microsoft.com/office/powerpoint/2010/main" val="4032548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A50021"/>
                </a:solidFill>
              </a:rPr>
              <a:t>CORONAVIRUS VACCINE TRACKER</a:t>
            </a:r>
            <a:r>
              <a:rPr lang="en-US" b="1" dirty="0">
                <a:latin typeface="Arial" pitchFamily="34" charset="0"/>
                <a:cs typeface="Arial" pitchFamily="34" charset="0"/>
              </a:rPr>
              <a:t/>
            </a:r>
            <a:br>
              <a:rPr lang="en-US" b="1" dirty="0">
                <a:latin typeface="Arial" pitchFamily="34" charset="0"/>
                <a:cs typeface="Arial" pitchFamily="34" charset="0"/>
              </a:rPr>
            </a:br>
            <a:r>
              <a:rPr lang="en-US" b="1" dirty="0">
                <a:latin typeface="Arial" pitchFamily="34" charset="0"/>
                <a:cs typeface="Arial" pitchFamily="34" charset="0"/>
              </a:rPr>
              <a:t>CVT</a:t>
            </a:r>
            <a:endParaRPr lang="en-US" dirty="0"/>
          </a:p>
        </p:txBody>
      </p:sp>
      <p:sp>
        <p:nvSpPr>
          <p:cNvPr id="3" name="Content Placeholder 2"/>
          <p:cNvSpPr>
            <a:spLocks noGrp="1"/>
          </p:cNvSpPr>
          <p:nvPr>
            <p:ph idx="1"/>
          </p:nvPr>
        </p:nvSpPr>
        <p:spPr/>
        <p:txBody>
          <a:bodyPr>
            <a:normAutofit fontScale="92500"/>
          </a:bodyPr>
          <a:lstStyle/>
          <a:p>
            <a:r>
              <a:rPr lang="en-US" dirty="0"/>
              <a:t>Globally over 165 Research groups are trying to  develop vaccines</a:t>
            </a:r>
          </a:p>
          <a:p>
            <a:r>
              <a:rPr lang="en-US" dirty="0"/>
              <a:t>32 vaccine types are in trials in humans</a:t>
            </a:r>
          </a:p>
          <a:p>
            <a:r>
              <a:rPr lang="en-US" dirty="0"/>
              <a:t>135+ vaccines in preclinical trial</a:t>
            </a:r>
          </a:p>
          <a:p>
            <a:r>
              <a:rPr lang="en-US" dirty="0"/>
              <a:t>21 vaccines testing safety and dosage (phase 1)</a:t>
            </a:r>
          </a:p>
          <a:p>
            <a:r>
              <a:rPr lang="en-US" dirty="0"/>
              <a:t>13 vaccines in expanded safety trials (phase 2)</a:t>
            </a:r>
          </a:p>
          <a:p>
            <a:r>
              <a:rPr lang="en-US" dirty="0"/>
              <a:t>8 vaccines in large-scale efficacy tests (phase 3)</a:t>
            </a:r>
          </a:p>
          <a:p>
            <a:r>
              <a:rPr lang="en-US" dirty="0"/>
              <a:t>2 approved for limited use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CVT</a:t>
            </a:r>
          </a:p>
        </p:txBody>
      </p:sp>
      <p:sp>
        <p:nvSpPr>
          <p:cNvPr id="3" name="Content Placeholder 2"/>
          <p:cNvSpPr>
            <a:spLocks noGrp="1"/>
          </p:cNvSpPr>
          <p:nvPr>
            <p:ph idx="1"/>
          </p:nvPr>
        </p:nvSpPr>
        <p:spPr/>
        <p:txBody>
          <a:bodyPr>
            <a:normAutofit fontScale="85000" lnSpcReduction="20000"/>
          </a:bodyPr>
          <a:lstStyle/>
          <a:p>
            <a:r>
              <a:rPr lang="en-US" sz="3300" b="1" dirty="0" err="1">
                <a:latin typeface="Arial" panose="020B0604020202020204" pitchFamily="34" charset="0"/>
                <a:cs typeface="Arial" panose="020B0604020202020204" pitchFamily="34" charset="0"/>
              </a:rPr>
              <a:t>Moderna</a:t>
            </a:r>
            <a:r>
              <a:rPr lang="en-US" sz="3300" b="1" dirty="0">
                <a:latin typeface="Arial" panose="020B0604020202020204" pitchFamily="34" charset="0"/>
                <a:cs typeface="Arial" panose="020B0604020202020204" pitchFamily="34" charset="0"/>
              </a:rPr>
              <a:t> in partnership with National Institutes of Health (Phase 3)</a:t>
            </a:r>
          </a:p>
          <a:p>
            <a:r>
              <a:rPr lang="en-US" sz="3300" b="1" dirty="0">
                <a:latin typeface="Arial" panose="020B0604020202020204" pitchFamily="34" charset="0"/>
                <a:cs typeface="Arial" panose="020B0604020202020204" pitchFamily="34" charset="0"/>
              </a:rPr>
              <a:t>German company </a:t>
            </a:r>
            <a:r>
              <a:rPr lang="en-US" sz="3300" b="1" dirty="0" err="1">
                <a:latin typeface="Arial" panose="020B0604020202020204" pitchFamily="34" charset="0"/>
                <a:cs typeface="Arial" panose="020B0604020202020204" pitchFamily="34" charset="0"/>
              </a:rPr>
              <a:t>BioNtech</a:t>
            </a:r>
            <a:r>
              <a:rPr lang="en-US" sz="3300" b="1" dirty="0">
                <a:latin typeface="Arial" panose="020B0604020202020204" pitchFamily="34" charset="0"/>
                <a:cs typeface="Arial" panose="020B0604020202020204" pitchFamily="34" charset="0"/>
              </a:rPr>
              <a:t> entered into collaborations with Pfizer and </a:t>
            </a:r>
            <a:r>
              <a:rPr lang="en-US" sz="3300" b="1" dirty="0" err="1">
                <a:latin typeface="Arial" panose="020B0604020202020204" pitchFamily="34" charset="0"/>
                <a:cs typeface="Arial" panose="020B0604020202020204" pitchFamily="34" charset="0"/>
              </a:rPr>
              <a:t>Fosun</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Pharma</a:t>
            </a:r>
            <a:r>
              <a:rPr lang="en-US" sz="3300" b="1" dirty="0">
                <a:latin typeface="Arial" panose="020B0604020202020204" pitchFamily="34" charset="0"/>
                <a:cs typeface="Arial" panose="020B0604020202020204" pitchFamily="34" charset="0"/>
              </a:rPr>
              <a:t> (Phase 3)</a:t>
            </a:r>
          </a:p>
          <a:p>
            <a:r>
              <a:rPr lang="en-US" sz="3300" b="1" dirty="0" err="1">
                <a:latin typeface="Arial" panose="020B0604020202020204" pitchFamily="34" charset="0"/>
                <a:cs typeface="Arial" panose="020B0604020202020204" pitchFamily="34" charset="0"/>
              </a:rPr>
              <a:t>Zydas</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Cadila</a:t>
            </a:r>
            <a:r>
              <a:rPr lang="en-US" sz="3300" b="1" dirty="0">
                <a:latin typeface="Arial" panose="020B0604020202020204" pitchFamily="34" charset="0"/>
                <a:cs typeface="Arial" panose="020B0604020202020204" pitchFamily="34" charset="0"/>
              </a:rPr>
              <a:t> Indian vaccine maker (Phase 2)</a:t>
            </a:r>
          </a:p>
          <a:p>
            <a:r>
              <a:rPr lang="en-US" sz="3300" b="1" dirty="0" err="1">
                <a:latin typeface="Arial" panose="020B0604020202020204" pitchFamily="34" charset="0"/>
                <a:cs typeface="Arial" panose="020B0604020202020204" pitchFamily="34" charset="0"/>
              </a:rPr>
              <a:t>CureVac</a:t>
            </a:r>
            <a:r>
              <a:rPr lang="en-US" sz="3300" b="1" dirty="0">
                <a:latin typeface="Arial" panose="020B0604020202020204" pitchFamily="34" charset="0"/>
                <a:cs typeface="Arial" panose="020B0604020202020204" pitchFamily="34" charset="0"/>
              </a:rPr>
              <a:t> German company (Phase 2)</a:t>
            </a:r>
          </a:p>
          <a:p>
            <a:r>
              <a:rPr lang="en-US" sz="3300" b="1" dirty="0">
                <a:latin typeface="Arial" panose="020B0604020202020204" pitchFamily="34" charset="0"/>
                <a:cs typeface="Arial" panose="020B0604020202020204" pitchFamily="34" charset="0"/>
              </a:rPr>
              <a:t>Imperial College London with Morningside Ventures (Phase ½)</a:t>
            </a:r>
          </a:p>
          <a:p>
            <a:r>
              <a:rPr lang="en-US" sz="3300" b="1" dirty="0">
                <a:latin typeface="Arial" panose="020B0604020202020204" pitchFamily="34" charset="0"/>
                <a:cs typeface="Arial" panose="020B0604020202020204" pitchFamily="34" charset="0"/>
              </a:rPr>
              <a:t>Takara Bio Japanese company with Osaka University (Phase 1)</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CVT</a:t>
            </a:r>
          </a:p>
        </p:txBody>
      </p:sp>
      <p:sp>
        <p:nvSpPr>
          <p:cNvPr id="3" name="Content Placeholder 2"/>
          <p:cNvSpPr>
            <a:spLocks noGrp="1"/>
          </p:cNvSpPr>
          <p:nvPr>
            <p:ph idx="1"/>
          </p:nvPr>
        </p:nvSpPr>
        <p:spPr/>
        <p:txBody>
          <a:bodyPr>
            <a:normAutofit lnSpcReduction="10000"/>
          </a:bodyPr>
          <a:lstStyle/>
          <a:p>
            <a:r>
              <a:rPr lang="en-US" sz="3000" b="1" dirty="0">
                <a:latin typeface="Arial" panose="020B0604020202020204" pitchFamily="34" charset="0"/>
                <a:cs typeface="Arial" panose="020B0604020202020204" pitchFamily="34" charset="0"/>
              </a:rPr>
              <a:t>Arcturus California-based (Phase 1 / 2)</a:t>
            </a:r>
          </a:p>
          <a:p>
            <a:r>
              <a:rPr lang="en-US" sz="3000" b="1" dirty="0" err="1">
                <a:latin typeface="Arial" panose="020B0604020202020204" pitchFamily="34" charset="0"/>
                <a:cs typeface="Arial" panose="020B0604020202020204" pitchFamily="34" charset="0"/>
              </a:rPr>
              <a:t>Inovio</a:t>
            </a:r>
            <a:r>
              <a:rPr lang="en-US" sz="3000" b="1" dirty="0">
                <a:latin typeface="Arial" panose="020B0604020202020204" pitchFamily="34" charset="0"/>
                <a:cs typeface="Arial" panose="020B0604020202020204" pitchFamily="34" charset="0"/>
              </a:rPr>
              <a:t> American company (Phase 1)</a:t>
            </a:r>
          </a:p>
          <a:p>
            <a:r>
              <a:rPr lang="en-US" sz="3000" b="1" dirty="0" err="1">
                <a:latin typeface="Arial" panose="020B0604020202020204" pitchFamily="34" charset="0"/>
                <a:cs typeface="Arial" panose="020B0604020202020204" pitchFamily="34" charset="0"/>
              </a:rPr>
              <a:t>Genexine</a:t>
            </a:r>
            <a:r>
              <a:rPr lang="en-US" sz="3000" b="1" dirty="0">
                <a:latin typeface="Arial" panose="020B0604020202020204" pitchFamily="34" charset="0"/>
                <a:cs typeface="Arial" panose="020B0604020202020204" pitchFamily="34" charset="0"/>
              </a:rPr>
              <a:t> Korean company (Phase 1)</a:t>
            </a:r>
          </a:p>
          <a:p>
            <a:r>
              <a:rPr lang="en-US" sz="3000" b="1" dirty="0" err="1">
                <a:latin typeface="Arial" panose="020B0604020202020204" pitchFamily="34" charset="0"/>
                <a:cs typeface="Arial" panose="020B0604020202020204" pitchFamily="34" charset="0"/>
              </a:rPr>
              <a:t>Abogen</a:t>
            </a:r>
            <a:r>
              <a:rPr lang="en-US" sz="3000" b="1" dirty="0">
                <a:latin typeface="Arial" panose="020B0604020202020204" pitchFamily="34" charset="0"/>
                <a:cs typeface="Arial" panose="020B0604020202020204" pitchFamily="34" charset="0"/>
              </a:rPr>
              <a:t> Biosciences Chinese (Phase 1)</a:t>
            </a:r>
          </a:p>
          <a:p>
            <a:r>
              <a:rPr lang="en-US" sz="3000" b="1" dirty="0">
                <a:latin typeface="Arial" panose="020B0604020202020204" pitchFamily="34" charset="0"/>
                <a:cs typeface="Arial" panose="020B0604020202020204" pitchFamily="34" charset="0"/>
              </a:rPr>
              <a:t>Sanofi French company (Preclinical)</a:t>
            </a:r>
          </a:p>
          <a:p>
            <a:r>
              <a:rPr lang="en-US" sz="3000" b="1" dirty="0" err="1">
                <a:latin typeface="Arial" panose="020B0604020202020204" pitchFamily="34" charset="0"/>
                <a:cs typeface="Arial" panose="020B0604020202020204" pitchFamily="34" charset="0"/>
              </a:rPr>
              <a:t>CanSinoBIO</a:t>
            </a:r>
            <a:r>
              <a:rPr lang="en-US" sz="3000" b="1" dirty="0">
                <a:latin typeface="Arial" panose="020B0604020202020204" pitchFamily="34" charset="0"/>
                <a:cs typeface="Arial" panose="020B0604020202020204" pitchFamily="34" charset="0"/>
              </a:rPr>
              <a:t> Chinese company (Phase 3, approved for limited use)</a:t>
            </a:r>
          </a:p>
          <a:p>
            <a:r>
              <a:rPr lang="en-US" sz="3000" b="1" dirty="0" err="1">
                <a:latin typeface="Arial" panose="020B0604020202020204" pitchFamily="34" charset="0"/>
                <a:cs typeface="Arial" panose="020B0604020202020204" pitchFamily="34" charset="0"/>
              </a:rPr>
              <a:t>AstraZeneec</a:t>
            </a:r>
            <a:r>
              <a:rPr lang="en-US" sz="3000" b="1" dirty="0">
                <a:latin typeface="Arial" panose="020B0604020202020204" pitchFamily="34" charset="0"/>
                <a:cs typeface="Arial" panose="020B0604020202020204" pitchFamily="34" charset="0"/>
              </a:rPr>
              <a:t> British-Swedish company (Phase 3)</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A9E1D-D1D9-4036-97B2-2A0FEC95A6F9}"/>
              </a:ext>
            </a:extLst>
          </p:cNvPr>
          <p:cNvSpPr>
            <a:spLocks noGrp="1"/>
          </p:cNvSpPr>
          <p:nvPr>
            <p:ph type="title"/>
          </p:nvPr>
        </p:nvSpPr>
        <p:spPr/>
        <p:txBody>
          <a:bodyPr/>
          <a:lstStyle/>
          <a:p>
            <a:r>
              <a:rPr lang="en-US" dirty="0"/>
              <a:t>Diagnostic tests</a:t>
            </a:r>
            <a:endParaRPr lang="x-none" dirty="0"/>
          </a:p>
        </p:txBody>
      </p:sp>
      <p:sp>
        <p:nvSpPr>
          <p:cNvPr id="3" name="Content Placeholder 2">
            <a:extLst>
              <a:ext uri="{FF2B5EF4-FFF2-40B4-BE49-F238E27FC236}">
                <a16:creationId xmlns:a16="http://schemas.microsoft.com/office/drawing/2014/main" xmlns="" id="{A992716A-D449-4F9C-BE8D-59E12BCF2FE7}"/>
              </a:ext>
            </a:extLst>
          </p:cNvPr>
          <p:cNvSpPr>
            <a:spLocks noGrp="1"/>
          </p:cNvSpPr>
          <p:nvPr>
            <p:ph idx="1"/>
          </p:nvPr>
        </p:nvSpPr>
        <p:spPr/>
        <p:txBody>
          <a:bodyPr>
            <a:normAutofit/>
          </a:bodyPr>
          <a:lstStyle/>
          <a:p>
            <a:r>
              <a:rPr lang="fr-FR" dirty="0"/>
              <a:t>Reverse transcription </a:t>
            </a:r>
            <a:r>
              <a:rPr lang="fr-FR" dirty="0" err="1"/>
              <a:t>polymerase</a:t>
            </a:r>
            <a:r>
              <a:rPr lang="fr-FR" dirty="0"/>
              <a:t> </a:t>
            </a:r>
            <a:r>
              <a:rPr lang="fr-FR" dirty="0" err="1"/>
              <a:t>chain</a:t>
            </a:r>
            <a:r>
              <a:rPr lang="fr-FR" dirty="0"/>
              <a:t> </a:t>
            </a:r>
            <a:r>
              <a:rPr lang="fr-FR" dirty="0" err="1"/>
              <a:t>reaction</a:t>
            </a:r>
            <a:r>
              <a:rPr lang="fr-FR" dirty="0"/>
              <a:t> (RT-PCR)</a:t>
            </a:r>
          </a:p>
          <a:p>
            <a:r>
              <a:rPr lang="en-US" dirty="0"/>
              <a:t>Rapid diagnostic test (RDT)</a:t>
            </a:r>
          </a:p>
          <a:p>
            <a:r>
              <a:rPr lang="en-US" dirty="0"/>
              <a:t>Enzyme-linked immunosorbent assay (ELISA)</a:t>
            </a:r>
          </a:p>
          <a:p>
            <a:r>
              <a:rPr lang="en-US" dirty="0"/>
              <a:t>Neutralization assay</a:t>
            </a:r>
          </a:p>
          <a:p>
            <a:r>
              <a:rPr lang="en-US" dirty="0"/>
              <a:t>Chemiluminescent immunoassay</a:t>
            </a:r>
          </a:p>
          <a:p>
            <a:r>
              <a:rPr lang="en-US" dirty="0" err="1"/>
              <a:t>Haemagglutination</a:t>
            </a:r>
            <a:r>
              <a:rPr lang="en-US" dirty="0"/>
              <a:t> test????</a:t>
            </a:r>
          </a:p>
        </p:txBody>
      </p:sp>
    </p:spTree>
    <p:extLst>
      <p:ext uri="{BB962C8B-B14F-4D97-AF65-F5344CB8AC3E}">
        <p14:creationId xmlns:p14="http://schemas.microsoft.com/office/powerpoint/2010/main" val="110666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41B07-4F9D-420D-8E36-14FBB4881267}"/>
              </a:ext>
            </a:extLst>
          </p:cNvPr>
          <p:cNvSpPr>
            <a:spLocks noGrp="1"/>
          </p:cNvSpPr>
          <p:nvPr>
            <p:ph type="title"/>
          </p:nvPr>
        </p:nvSpPr>
        <p:spPr/>
        <p:txBody>
          <a:bodyPr/>
          <a:lstStyle/>
          <a:p>
            <a:r>
              <a:rPr lang="en-US" dirty="0"/>
              <a:t>PLASMA THERAPY</a:t>
            </a:r>
            <a:endParaRPr lang="x-none" dirty="0"/>
          </a:p>
        </p:txBody>
      </p:sp>
      <p:sp>
        <p:nvSpPr>
          <p:cNvPr id="3" name="Content Placeholder 2">
            <a:extLst>
              <a:ext uri="{FF2B5EF4-FFF2-40B4-BE49-F238E27FC236}">
                <a16:creationId xmlns:a16="http://schemas.microsoft.com/office/drawing/2014/main" xmlns="" id="{30F0FECB-80C5-40EC-B4AA-A92F37075687}"/>
              </a:ext>
            </a:extLst>
          </p:cNvPr>
          <p:cNvSpPr>
            <a:spLocks noGrp="1"/>
          </p:cNvSpPr>
          <p:nvPr>
            <p:ph idx="1"/>
          </p:nvPr>
        </p:nvSpPr>
        <p:spPr/>
        <p:txBody>
          <a:bodyPr>
            <a:normAutofit lnSpcReduction="10000"/>
          </a:bodyPr>
          <a:lstStyle/>
          <a:p>
            <a:r>
              <a:rPr lang="en-US" dirty="0"/>
              <a:t>Recovered patients from COVID-19 develop antibodies to SARS-CoV-2</a:t>
            </a:r>
          </a:p>
          <a:p>
            <a:r>
              <a:rPr lang="en-US" dirty="0"/>
              <a:t>Plasma is collected from donors who have recovered from COVID-19 through a process called </a:t>
            </a:r>
            <a:r>
              <a:rPr lang="en-US" b="1" dirty="0"/>
              <a:t>apheresis</a:t>
            </a:r>
          </a:p>
          <a:p>
            <a:r>
              <a:rPr lang="en-US" dirty="0"/>
              <a:t>The rest of the blood components are returned into the donor’s body</a:t>
            </a:r>
          </a:p>
          <a:p>
            <a:r>
              <a:rPr lang="en-US" dirty="0"/>
              <a:t>The collected convalescent plasma is then transfused to patients</a:t>
            </a:r>
            <a:endParaRPr lang="x-none" dirty="0"/>
          </a:p>
        </p:txBody>
      </p:sp>
      <p:sp>
        <p:nvSpPr>
          <p:cNvPr id="5" name="TextBox 4">
            <a:extLst>
              <a:ext uri="{FF2B5EF4-FFF2-40B4-BE49-F238E27FC236}">
                <a16:creationId xmlns:a16="http://schemas.microsoft.com/office/drawing/2014/main" xmlns="" id="{800845A8-65D3-437C-B9A0-E5EFDFDB80CC}"/>
              </a:ext>
            </a:extLst>
          </p:cNvPr>
          <p:cNvSpPr txBox="1"/>
          <p:nvPr/>
        </p:nvSpPr>
        <p:spPr>
          <a:xfrm>
            <a:off x="971600" y="5756831"/>
            <a:ext cx="5885751" cy="369332"/>
          </a:xfrm>
          <a:prstGeom prst="rect">
            <a:avLst/>
          </a:prstGeom>
          <a:noFill/>
        </p:spPr>
        <p:txBody>
          <a:bodyPr wrap="square">
            <a:spAutoFit/>
          </a:bodyPr>
          <a:lstStyle/>
          <a:p>
            <a:r>
              <a:rPr lang="en-US" dirty="0">
                <a:hlinkClick r:id="rId2"/>
              </a:rPr>
              <a:t>https://jamanetwork.com/journals/jama/fullarticle/2767351</a:t>
            </a:r>
            <a:r>
              <a:rPr lang="en-US" dirty="0"/>
              <a:t> </a:t>
            </a:r>
            <a:endParaRPr lang="x-none" dirty="0"/>
          </a:p>
        </p:txBody>
      </p:sp>
    </p:spTree>
    <p:extLst>
      <p:ext uri="{BB962C8B-B14F-4D97-AF65-F5344CB8AC3E}">
        <p14:creationId xmlns:p14="http://schemas.microsoft.com/office/powerpoint/2010/main" val="262039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91B6BC-8F77-4A1D-B3C8-6B71E981E6A0}"/>
              </a:ext>
            </a:extLst>
          </p:cNvPr>
          <p:cNvSpPr>
            <a:spLocks noGrp="1"/>
          </p:cNvSpPr>
          <p:nvPr>
            <p:ph type="title"/>
          </p:nvPr>
        </p:nvSpPr>
        <p:spPr/>
        <p:txBody>
          <a:bodyPr>
            <a:normAutofit fontScale="90000"/>
          </a:bodyPr>
          <a:lstStyle/>
          <a:p>
            <a:r>
              <a:rPr lang="en-US" dirty="0"/>
              <a:t>Potential Risks of Convalescent Plasma</a:t>
            </a:r>
            <a:endParaRPr lang="x-none" dirty="0"/>
          </a:p>
        </p:txBody>
      </p:sp>
      <p:sp>
        <p:nvSpPr>
          <p:cNvPr id="3" name="Content Placeholder 2">
            <a:extLst>
              <a:ext uri="{FF2B5EF4-FFF2-40B4-BE49-F238E27FC236}">
                <a16:creationId xmlns:a16="http://schemas.microsoft.com/office/drawing/2014/main" xmlns="" id="{9A9196CF-04AF-4868-9778-1B3F88FD67EC}"/>
              </a:ext>
            </a:extLst>
          </p:cNvPr>
          <p:cNvSpPr>
            <a:spLocks noGrp="1"/>
          </p:cNvSpPr>
          <p:nvPr>
            <p:ph idx="1"/>
          </p:nvPr>
        </p:nvSpPr>
        <p:spPr/>
        <p:txBody>
          <a:bodyPr>
            <a:normAutofit fontScale="92500"/>
          </a:bodyPr>
          <a:lstStyle/>
          <a:p>
            <a:r>
              <a:rPr lang="en-US" dirty="0"/>
              <a:t>Mild allergic reaction</a:t>
            </a:r>
          </a:p>
          <a:p>
            <a:r>
              <a:rPr lang="en-US" dirty="0"/>
              <a:t>Transfusion-associated circulatory overload </a:t>
            </a:r>
          </a:p>
          <a:p>
            <a:r>
              <a:rPr lang="en-US" dirty="0"/>
              <a:t>Transfusion-associated acute lung injury </a:t>
            </a:r>
          </a:p>
          <a:p>
            <a:r>
              <a:rPr lang="en-US" dirty="0"/>
              <a:t>Infections</a:t>
            </a:r>
          </a:p>
          <a:p>
            <a:r>
              <a:rPr lang="en-US" dirty="0"/>
              <a:t>As with all blood products, convalescent plasma </a:t>
            </a:r>
            <a:r>
              <a:rPr lang="en-US" dirty="0">
                <a:solidFill>
                  <a:schemeClr val="tx1">
                    <a:lumMod val="95000"/>
                    <a:lumOff val="5000"/>
                  </a:schemeClr>
                </a:solidFill>
              </a:rPr>
              <a:t>must be</a:t>
            </a:r>
            <a:r>
              <a:rPr lang="en-US" dirty="0"/>
              <a:t> thoroughly tested before use</a:t>
            </a:r>
          </a:p>
          <a:p>
            <a:r>
              <a:rPr lang="en-US" dirty="0"/>
              <a:t>SARS-CoV-2 is not spread by blood, and there is no risk of transmission from recovered donors</a:t>
            </a:r>
            <a:endParaRPr lang="x-none" dirty="0"/>
          </a:p>
        </p:txBody>
      </p:sp>
    </p:spTree>
    <p:extLst>
      <p:ext uri="{BB962C8B-B14F-4D97-AF65-F5344CB8AC3E}">
        <p14:creationId xmlns:p14="http://schemas.microsoft.com/office/powerpoint/2010/main" val="341973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CoVID</a:t>
            </a:r>
            <a:r>
              <a:rPr lang="en-US" dirty="0"/>
              <a:t> Myths </a:t>
            </a:r>
            <a:r>
              <a:rPr lang="en-US" dirty="0" err="1"/>
              <a:t>vs</a:t>
            </a:r>
            <a:r>
              <a:rPr lang="en-US" dirty="0"/>
              <a:t> Reality</a:t>
            </a:r>
          </a:p>
        </p:txBody>
      </p:sp>
      <p:sp>
        <p:nvSpPr>
          <p:cNvPr id="3" name="Content Placeholder 2"/>
          <p:cNvSpPr>
            <a:spLocks noGrp="1"/>
          </p:cNvSpPr>
          <p:nvPr>
            <p:ph idx="1"/>
          </p:nvPr>
        </p:nvSpPr>
        <p:spPr/>
        <p:txBody>
          <a:bodyPr>
            <a:normAutofit fontScale="77500" lnSpcReduction="20000"/>
          </a:bodyPr>
          <a:lstStyle/>
          <a:p>
            <a:r>
              <a:rPr lang="en-US" b="1" dirty="0"/>
              <a:t>Are hand dryers effective in killing the virus </a:t>
            </a:r>
            <a:r>
              <a:rPr lang="en-US" b="1" dirty="0">
                <a:solidFill>
                  <a:srgbClr val="C00000"/>
                </a:solidFill>
              </a:rPr>
              <a:t>NO</a:t>
            </a:r>
            <a:endParaRPr lang="en-US" b="1" dirty="0">
              <a:solidFill>
                <a:srgbClr val="280E09"/>
              </a:solidFill>
            </a:endParaRPr>
          </a:p>
          <a:p>
            <a:r>
              <a:rPr lang="en-US" b="1" dirty="0">
                <a:solidFill>
                  <a:srgbClr val="280E09"/>
                </a:solidFill>
              </a:rPr>
              <a:t>Can UV lamp kill the virus     </a:t>
            </a:r>
            <a:r>
              <a:rPr lang="en-US" b="1" dirty="0">
                <a:solidFill>
                  <a:srgbClr val="C00000"/>
                </a:solidFill>
              </a:rPr>
              <a:t>NO</a:t>
            </a:r>
          </a:p>
          <a:p>
            <a:r>
              <a:rPr lang="en-US" b="1" dirty="0">
                <a:solidFill>
                  <a:srgbClr val="280E09"/>
                </a:solidFill>
              </a:rPr>
              <a:t>How effective are thermal scanners in detecting coronavirus infected person</a:t>
            </a:r>
            <a:r>
              <a:rPr lang="en-US" b="1" dirty="0">
                <a:solidFill>
                  <a:srgbClr val="C00000"/>
                </a:solidFill>
              </a:rPr>
              <a:t> (EFFECTIVE)</a:t>
            </a:r>
          </a:p>
          <a:p>
            <a:r>
              <a:rPr lang="en-US" b="1" dirty="0">
                <a:solidFill>
                  <a:srgbClr val="280E09"/>
                </a:solidFill>
              </a:rPr>
              <a:t>Can spraying alcohol or chlorine kill the virus</a:t>
            </a:r>
            <a:r>
              <a:rPr lang="en-US" b="1" dirty="0">
                <a:solidFill>
                  <a:srgbClr val="C00000"/>
                </a:solidFill>
              </a:rPr>
              <a:t> (NO)</a:t>
            </a:r>
          </a:p>
          <a:p>
            <a:r>
              <a:rPr lang="en-US" b="1" dirty="0">
                <a:solidFill>
                  <a:srgbClr val="280E09"/>
                </a:solidFill>
              </a:rPr>
              <a:t>Is it safe to receive a packet from CoVID-19 infected country </a:t>
            </a:r>
            <a:r>
              <a:rPr lang="en-US" b="1" dirty="0">
                <a:solidFill>
                  <a:srgbClr val="C00000"/>
                </a:solidFill>
              </a:rPr>
              <a:t>(YES)</a:t>
            </a:r>
          </a:p>
          <a:p>
            <a:r>
              <a:rPr lang="en-US" b="1" dirty="0">
                <a:solidFill>
                  <a:srgbClr val="280E09"/>
                </a:solidFill>
              </a:rPr>
              <a:t>Can pets at home spread the virus </a:t>
            </a:r>
            <a:r>
              <a:rPr lang="en-US" b="1" dirty="0">
                <a:solidFill>
                  <a:srgbClr val="C00000"/>
                </a:solidFill>
              </a:rPr>
              <a:t>(NO Evidence) but infected people may transmit to certain pets</a:t>
            </a:r>
          </a:p>
          <a:p>
            <a:r>
              <a:rPr lang="en-US" b="1" dirty="0">
                <a:solidFill>
                  <a:srgbClr val="280E09"/>
                </a:solidFill>
              </a:rPr>
              <a:t>Are vaccines against ordinary pneumonia protective against CoVID-19 </a:t>
            </a:r>
            <a:r>
              <a:rPr lang="en-US" b="1" dirty="0">
                <a:solidFill>
                  <a:srgbClr val="C00000"/>
                </a:solidFill>
              </a:rPr>
              <a:t> (NO)</a:t>
            </a:r>
          </a:p>
          <a:p>
            <a:r>
              <a:rPr lang="en-US" b="1" dirty="0">
                <a:solidFill>
                  <a:srgbClr val="280E09"/>
                </a:solidFill>
              </a:rPr>
              <a:t>Can gargling with mouth wash protect from this virus</a:t>
            </a:r>
            <a:r>
              <a:rPr lang="en-US" b="1" dirty="0">
                <a:solidFill>
                  <a:srgbClr val="C00000"/>
                </a:solidFill>
              </a:rPr>
              <a:t> (NO)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myths </a:t>
            </a:r>
            <a:r>
              <a:rPr lang="en-US" dirty="0" err="1"/>
              <a:t>vs</a:t>
            </a:r>
            <a:r>
              <a:rPr lang="en-US" dirty="0"/>
              <a:t> reality </a:t>
            </a:r>
          </a:p>
        </p:txBody>
      </p:sp>
      <p:sp>
        <p:nvSpPr>
          <p:cNvPr id="3" name="Content Placeholder 2"/>
          <p:cNvSpPr>
            <a:spLocks noGrp="1"/>
          </p:cNvSpPr>
          <p:nvPr>
            <p:ph idx="1"/>
          </p:nvPr>
        </p:nvSpPr>
        <p:spPr/>
        <p:txBody>
          <a:bodyPr>
            <a:normAutofit lnSpcReduction="10000"/>
          </a:bodyPr>
          <a:lstStyle/>
          <a:p>
            <a:r>
              <a:rPr lang="en-US" b="1" dirty="0"/>
              <a:t>Can eating garlic prevent </a:t>
            </a:r>
            <a:r>
              <a:rPr lang="en-US" b="1" dirty="0" err="1"/>
              <a:t>CoV</a:t>
            </a:r>
            <a:r>
              <a:rPr lang="en-US" b="1" dirty="0"/>
              <a:t> infection </a:t>
            </a:r>
            <a:r>
              <a:rPr lang="en-US" b="1" dirty="0">
                <a:solidFill>
                  <a:srgbClr val="C00000"/>
                </a:solidFill>
              </a:rPr>
              <a:t>(NO)</a:t>
            </a:r>
          </a:p>
          <a:p>
            <a:r>
              <a:rPr lang="en-US" b="1" dirty="0"/>
              <a:t>Can putting on sesame oil block the virus from  entering host body</a:t>
            </a:r>
            <a:r>
              <a:rPr lang="en-US" b="1" dirty="0">
                <a:solidFill>
                  <a:srgbClr val="C00000"/>
                </a:solidFill>
              </a:rPr>
              <a:t> (NO)</a:t>
            </a:r>
          </a:p>
          <a:p>
            <a:r>
              <a:rPr lang="en-US" b="1" dirty="0"/>
              <a:t>Does this virus infect the older and young people </a:t>
            </a:r>
            <a:r>
              <a:rPr lang="en-US" b="1" dirty="0">
                <a:solidFill>
                  <a:srgbClr val="C00000"/>
                </a:solidFill>
              </a:rPr>
              <a:t>(PEOPLE OF ALL AGES ARE INFECTED)</a:t>
            </a:r>
          </a:p>
          <a:p>
            <a:r>
              <a:rPr lang="en-US" b="1" dirty="0"/>
              <a:t>Are antibiotics effective against this disease </a:t>
            </a:r>
            <a:r>
              <a:rPr lang="en-US" b="1" dirty="0">
                <a:solidFill>
                  <a:srgbClr val="C00000"/>
                </a:solidFill>
              </a:rPr>
              <a:t>(NO)</a:t>
            </a:r>
          </a:p>
          <a:p>
            <a:r>
              <a:rPr lang="en-US" b="1" dirty="0"/>
              <a:t>Are there any antivirals effective    </a:t>
            </a:r>
            <a:r>
              <a:rPr lang="en-US" b="1" dirty="0">
                <a:solidFill>
                  <a:srgbClr val="C00000"/>
                </a:solidFill>
              </a:rPr>
              <a:t>(SO FAR NONE)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0BD158-4330-4229-AF66-2638EA9C3720}"/>
              </a:ext>
            </a:extLst>
          </p:cNvPr>
          <p:cNvSpPr>
            <a:spLocks noGrp="1"/>
          </p:cNvSpPr>
          <p:nvPr>
            <p:ph type="title"/>
          </p:nvPr>
        </p:nvSpPr>
        <p:spPr>
          <a:xfrm>
            <a:off x="533400" y="274638"/>
            <a:ext cx="8229600" cy="1143000"/>
          </a:xfrm>
        </p:spPr>
        <p:txBody>
          <a:bodyPr/>
          <a:lstStyle/>
          <a:p>
            <a:r>
              <a:rPr lang="en-US" b="1" dirty="0"/>
              <a:t>Precautionary &amp; control measures</a:t>
            </a:r>
            <a:endParaRPr lang="x-none" b="1" dirty="0"/>
          </a:p>
        </p:txBody>
      </p:sp>
      <p:sp>
        <p:nvSpPr>
          <p:cNvPr id="3" name="Content Placeholder 2">
            <a:extLst>
              <a:ext uri="{FF2B5EF4-FFF2-40B4-BE49-F238E27FC236}">
                <a16:creationId xmlns:a16="http://schemas.microsoft.com/office/drawing/2014/main" xmlns="" id="{D8A7A2EA-1C82-48AA-8DC3-8D29C465EBFF}"/>
              </a:ext>
            </a:extLst>
          </p:cNvPr>
          <p:cNvSpPr>
            <a:spLocks noGrp="1"/>
          </p:cNvSpPr>
          <p:nvPr>
            <p:ph idx="1"/>
          </p:nvPr>
        </p:nvSpPr>
        <p:spPr>
          <a:xfrm>
            <a:off x="457200" y="1268760"/>
            <a:ext cx="8229600" cy="4857403"/>
          </a:xfrm>
        </p:spPr>
        <p:txBody>
          <a:bodyPr>
            <a:normAutofit fontScale="32500" lnSpcReduction="20000"/>
          </a:bodyPr>
          <a:lstStyle/>
          <a:p>
            <a:r>
              <a:rPr lang="en-US" sz="8600" b="1" dirty="0">
                <a:solidFill>
                  <a:srgbClr val="7030A0"/>
                </a:solidFill>
              </a:rPr>
              <a:t>1. Regularly and thoroughly clean your hands with an alcohol-based hand rub or wash them with soap and water. </a:t>
            </a:r>
            <a:r>
              <a:rPr lang="en-US" sz="8600" b="1" dirty="0">
                <a:solidFill>
                  <a:srgbClr val="A50021"/>
                </a:solidFill>
              </a:rPr>
              <a:t>Both the procedures kill viruses that may be on your hands</a:t>
            </a:r>
            <a:r>
              <a:rPr lang="en-US" sz="8600" b="1" dirty="0">
                <a:solidFill>
                  <a:srgbClr val="7030A0"/>
                </a:solidFill>
              </a:rPr>
              <a:t>.</a:t>
            </a:r>
          </a:p>
          <a:p>
            <a:endParaRPr lang="en-US" sz="8600" b="1" dirty="0">
              <a:solidFill>
                <a:srgbClr val="7030A0"/>
              </a:solidFill>
            </a:endParaRPr>
          </a:p>
          <a:p>
            <a:pPr marL="0" indent="0">
              <a:buNone/>
            </a:pPr>
            <a:r>
              <a:rPr lang="en-US" sz="8600" b="1" dirty="0">
                <a:solidFill>
                  <a:srgbClr val="7030A0"/>
                </a:solidFill>
              </a:rPr>
              <a:t>•2. Maintain at least 2-meter distance between yourself and others.</a:t>
            </a:r>
            <a:r>
              <a:rPr lang="en-US" sz="8600" b="1" dirty="0">
                <a:solidFill>
                  <a:schemeClr val="accent6">
                    <a:lumMod val="50000"/>
                  </a:schemeClr>
                </a:solidFill>
              </a:rPr>
              <a:t> </a:t>
            </a:r>
            <a:r>
              <a:rPr lang="en-US" sz="8600" b="1" dirty="0">
                <a:solidFill>
                  <a:srgbClr val="A50021"/>
                </a:solidFill>
              </a:rPr>
              <a:t>Why? When someone coughs, sneezes, or speaks they spray small liquid droplets from their nose or mouth which may contain virus</a:t>
            </a:r>
            <a:r>
              <a:rPr lang="en-US" sz="8600" b="1" dirty="0">
                <a:solidFill>
                  <a:srgbClr val="7030A0"/>
                </a:solidFill>
              </a:rPr>
              <a:t>. </a:t>
            </a:r>
          </a:p>
          <a:p>
            <a:pPr marL="0" indent="0">
              <a:buNone/>
            </a:pPr>
            <a:r>
              <a:rPr lang="en-US" sz="8600" b="1" dirty="0">
                <a:solidFill>
                  <a:srgbClr val="1C0A06"/>
                </a:solidFill>
              </a:rPr>
              <a:t>(</a:t>
            </a:r>
            <a:r>
              <a:rPr lang="en-US" sz="9800" b="1" dirty="0">
                <a:solidFill>
                  <a:srgbClr val="002060"/>
                </a:solidFill>
              </a:rPr>
              <a:t>If you are too close, you can breathe in the droplets, including the COVID-19 virus if the person has the infection or disease).</a:t>
            </a:r>
          </a:p>
          <a:p>
            <a:r>
              <a:rPr lang="en-US" dirty="0"/>
              <a:t>•	</a:t>
            </a:r>
          </a:p>
          <a:p>
            <a:endParaRPr lang="en-US" dirty="0"/>
          </a:p>
          <a:p>
            <a:endParaRPr lang="x-none" dirty="0"/>
          </a:p>
        </p:txBody>
      </p:sp>
    </p:spTree>
    <p:extLst>
      <p:ext uri="{BB962C8B-B14F-4D97-AF65-F5344CB8AC3E}">
        <p14:creationId xmlns:p14="http://schemas.microsoft.com/office/powerpoint/2010/main" val="288587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CD795-2F38-41ED-8A80-74C612C1D77F}"/>
              </a:ext>
            </a:extLst>
          </p:cNvPr>
          <p:cNvSpPr>
            <a:spLocks noGrp="1"/>
          </p:cNvSpPr>
          <p:nvPr>
            <p:ph type="title"/>
          </p:nvPr>
        </p:nvSpPr>
        <p:spPr>
          <a:xfrm>
            <a:off x="179512" y="274638"/>
            <a:ext cx="8640960" cy="1143000"/>
          </a:xfrm>
        </p:spPr>
        <p:txBody>
          <a:bodyPr>
            <a:normAutofit fontScale="90000"/>
          </a:bodyPr>
          <a:lstStyle/>
          <a:p>
            <a:r>
              <a:rPr lang="en-US" dirty="0"/>
              <a:t>7 types of Human Coronaviruses (</a:t>
            </a:r>
            <a:r>
              <a:rPr lang="en-US" dirty="0" err="1"/>
              <a:t>CoVs</a:t>
            </a:r>
            <a:r>
              <a:rPr lang="en-US" dirty="0"/>
              <a:t>)</a:t>
            </a:r>
            <a:endParaRPr lang="x-none" dirty="0"/>
          </a:p>
        </p:txBody>
      </p:sp>
      <p:sp>
        <p:nvSpPr>
          <p:cNvPr id="3" name="Content Placeholder 2">
            <a:extLst>
              <a:ext uri="{FF2B5EF4-FFF2-40B4-BE49-F238E27FC236}">
                <a16:creationId xmlns:a16="http://schemas.microsoft.com/office/drawing/2014/main" xmlns="" id="{AE7D8997-6CB1-4A03-BC22-874AA6B977FC}"/>
              </a:ext>
            </a:extLst>
          </p:cNvPr>
          <p:cNvSpPr>
            <a:spLocks noGrp="1"/>
          </p:cNvSpPr>
          <p:nvPr>
            <p:ph idx="1"/>
          </p:nvPr>
        </p:nvSpPr>
        <p:spPr/>
        <p:txBody>
          <a:bodyPr>
            <a:normAutofit fontScale="25000" lnSpcReduction="20000"/>
          </a:bodyPr>
          <a:lstStyle/>
          <a:p>
            <a:r>
              <a:rPr lang="en-US" sz="9600" dirty="0">
                <a:solidFill>
                  <a:srgbClr val="002060"/>
                </a:solidFill>
                <a:latin typeface="Arial "/>
              </a:rPr>
              <a:t>HKU1 (2005) originated from infected mice</a:t>
            </a:r>
          </a:p>
          <a:p>
            <a:r>
              <a:rPr lang="en-US" sz="9600" dirty="0">
                <a:solidFill>
                  <a:srgbClr val="002060"/>
                </a:solidFill>
                <a:latin typeface="Arial "/>
              </a:rPr>
              <a:t> NL63 (2004) originated from a 7 months old baby</a:t>
            </a:r>
          </a:p>
          <a:p>
            <a:r>
              <a:rPr lang="en-US" sz="9600" dirty="0">
                <a:solidFill>
                  <a:srgbClr val="002060"/>
                </a:solidFill>
                <a:latin typeface="Arial "/>
              </a:rPr>
              <a:t>OC43 (2000-2001)recovered from children/adults can infect cattle</a:t>
            </a:r>
          </a:p>
          <a:p>
            <a:r>
              <a:rPr lang="en-US" sz="9600" dirty="0">
                <a:solidFill>
                  <a:srgbClr val="002060"/>
                </a:solidFill>
                <a:latin typeface="Arial "/>
              </a:rPr>
              <a:t>229 E (1965) identified in Chicago</a:t>
            </a:r>
            <a:r>
              <a:rPr lang="en-US" sz="9600" dirty="0">
                <a:solidFill>
                  <a:schemeClr val="tx1">
                    <a:lumMod val="95000"/>
                    <a:lumOff val="5000"/>
                  </a:schemeClr>
                </a:solidFill>
                <a:latin typeface="Arial "/>
              </a:rPr>
              <a:t> from a</a:t>
            </a:r>
            <a:r>
              <a:rPr lang="en-US" sz="9600" dirty="0">
                <a:solidFill>
                  <a:srgbClr val="002060"/>
                </a:solidFill>
                <a:latin typeface="Arial "/>
              </a:rPr>
              <a:t> common cold virus</a:t>
            </a:r>
          </a:p>
          <a:p>
            <a:r>
              <a:rPr lang="en-US" sz="9600" dirty="0">
                <a:solidFill>
                  <a:srgbClr val="002060"/>
                </a:solidFill>
                <a:latin typeface="Arial "/>
              </a:rPr>
              <a:t>SARS-</a:t>
            </a:r>
            <a:r>
              <a:rPr lang="en-US" sz="9600" dirty="0" err="1">
                <a:solidFill>
                  <a:srgbClr val="002060"/>
                </a:solidFill>
                <a:latin typeface="Arial "/>
              </a:rPr>
              <a:t>CoV</a:t>
            </a:r>
            <a:r>
              <a:rPr lang="en-US" sz="9600" dirty="0">
                <a:solidFill>
                  <a:srgbClr val="002060"/>
                </a:solidFill>
                <a:latin typeface="Arial "/>
              </a:rPr>
              <a:t> (2003) an animal reservoir; from bats to civet cats to humans</a:t>
            </a:r>
          </a:p>
          <a:p>
            <a:r>
              <a:rPr lang="en-US" sz="9600" dirty="0">
                <a:solidFill>
                  <a:srgbClr val="002060"/>
                </a:solidFill>
                <a:latin typeface="Arial "/>
              </a:rPr>
              <a:t>MERS </a:t>
            </a:r>
            <a:r>
              <a:rPr lang="en-US" sz="9600" dirty="0" err="1">
                <a:solidFill>
                  <a:srgbClr val="002060"/>
                </a:solidFill>
                <a:latin typeface="Arial "/>
              </a:rPr>
              <a:t>CoV</a:t>
            </a:r>
            <a:r>
              <a:rPr lang="en-US" sz="9600" dirty="0">
                <a:solidFill>
                  <a:srgbClr val="002060"/>
                </a:solidFill>
                <a:latin typeface="Arial "/>
              </a:rPr>
              <a:t> (2012) identified from Saudi Arabia, </a:t>
            </a:r>
            <a:r>
              <a:rPr lang="en-US" sz="9600" dirty="0">
                <a:solidFill>
                  <a:schemeClr val="tx1">
                    <a:lumMod val="95000"/>
                    <a:lumOff val="5000"/>
                  </a:schemeClr>
                </a:solidFill>
                <a:latin typeface="Arial "/>
              </a:rPr>
              <a:t>possibly</a:t>
            </a:r>
            <a:r>
              <a:rPr lang="en-US" sz="9600" dirty="0">
                <a:solidFill>
                  <a:srgbClr val="002060"/>
                </a:solidFill>
                <a:latin typeface="Arial "/>
              </a:rPr>
              <a:t> originated from bats and infected Dromedary camels which  are major reservoir</a:t>
            </a:r>
          </a:p>
          <a:p>
            <a:r>
              <a:rPr lang="en-US" sz="9600" dirty="0">
                <a:solidFill>
                  <a:srgbClr val="002060"/>
                </a:solidFill>
                <a:latin typeface="Arial "/>
              </a:rPr>
              <a:t> </a:t>
            </a:r>
            <a:r>
              <a:rPr lang="en-US" sz="9600" b="1" i="1" dirty="0">
                <a:solidFill>
                  <a:srgbClr val="A50021"/>
                </a:solidFill>
                <a:latin typeface="Arial "/>
              </a:rPr>
              <a:t>SARS-CoV-2 (nCoV-19)  December 2019, </a:t>
            </a:r>
            <a:r>
              <a:rPr lang="en-US" sz="9600" b="1" i="1" spc="75" dirty="0">
                <a:solidFill>
                  <a:srgbClr val="A50021"/>
                </a:solidFill>
                <a:latin typeface="Arial "/>
                <a:cs typeface="Arial" panose="020B0604020202020204" pitchFamily="34" charset="0"/>
              </a:rPr>
              <a:t>Novel              </a:t>
            </a:r>
            <a:r>
              <a:rPr lang="en-US" sz="9600" b="1" i="1" spc="100" dirty="0">
                <a:solidFill>
                  <a:srgbClr val="A50021"/>
                </a:solidFill>
                <a:latin typeface="Arial "/>
                <a:cs typeface="Arial" panose="020B0604020202020204" pitchFamily="34" charset="0"/>
              </a:rPr>
              <a:t>coronavirus 19, </a:t>
            </a:r>
            <a:r>
              <a:rPr lang="en-US" sz="9600" b="1" i="1" spc="40" dirty="0">
                <a:solidFill>
                  <a:srgbClr val="A50021"/>
                </a:solidFill>
                <a:latin typeface="Arial "/>
                <a:cs typeface="Arial" panose="020B0604020202020204" pitchFamily="34" charset="0"/>
              </a:rPr>
              <a:t>Wuhan  </a:t>
            </a:r>
            <a:r>
              <a:rPr lang="en-US" sz="9600" b="1" i="1" spc="100" dirty="0">
                <a:solidFill>
                  <a:srgbClr val="A50021"/>
                </a:solidFill>
                <a:latin typeface="Arial "/>
                <a:cs typeface="Arial" panose="020B0604020202020204" pitchFamily="34" charset="0"/>
              </a:rPr>
              <a:t>coronavirus, W</a:t>
            </a:r>
            <a:r>
              <a:rPr lang="en-US" sz="9600" b="1" i="1" spc="40" dirty="0">
                <a:solidFill>
                  <a:srgbClr val="A50021"/>
                </a:solidFill>
                <a:latin typeface="Arial "/>
                <a:cs typeface="Arial" panose="020B0604020202020204" pitchFamily="34" charset="0"/>
              </a:rPr>
              <a:t>uhan   </a:t>
            </a:r>
            <a:r>
              <a:rPr lang="en-US" sz="9600" b="1" i="1" spc="95" dirty="0">
                <a:solidFill>
                  <a:srgbClr val="A50021"/>
                </a:solidFill>
                <a:latin typeface="Arial "/>
                <a:cs typeface="Arial" panose="020B0604020202020204" pitchFamily="34" charset="0"/>
              </a:rPr>
              <a:t>seafood  </a:t>
            </a:r>
            <a:r>
              <a:rPr lang="en-US" sz="9600" b="1" i="1" spc="140" dirty="0">
                <a:solidFill>
                  <a:srgbClr val="A50021"/>
                </a:solidFill>
                <a:latin typeface="Arial "/>
                <a:cs typeface="Arial" panose="020B0604020202020204" pitchFamily="34" charset="0"/>
              </a:rPr>
              <a:t>market </a:t>
            </a:r>
            <a:r>
              <a:rPr lang="en-US" sz="9600" b="1" i="1" spc="140" dirty="0" err="1">
                <a:solidFill>
                  <a:srgbClr val="A50021"/>
                </a:solidFill>
                <a:latin typeface="Arial "/>
                <a:cs typeface="Arial" panose="020B0604020202020204" pitchFamily="34" charset="0"/>
              </a:rPr>
              <a:t>pneumovirus</a:t>
            </a:r>
            <a:r>
              <a:rPr lang="en-US" sz="9600" b="1" i="1" spc="140" dirty="0">
                <a:solidFill>
                  <a:srgbClr val="A50021"/>
                </a:solidFill>
                <a:latin typeface="Arial "/>
                <a:cs typeface="Arial" panose="020B0604020202020204" pitchFamily="34" charset="0"/>
              </a:rPr>
              <a:t> </a:t>
            </a:r>
          </a:p>
          <a:p>
            <a:pPr marL="12700" marR="5080" indent="0" algn="just">
              <a:spcBef>
                <a:spcPts val="100"/>
              </a:spcBef>
              <a:buSzPct val="125000"/>
              <a:buNone/>
              <a:tabLst>
                <a:tab pos="241300" algn="l"/>
              </a:tabLst>
            </a:pPr>
            <a:r>
              <a:rPr lang="en-US" b="1" i="1" spc="140" dirty="0">
                <a:solidFill>
                  <a:srgbClr val="A50021"/>
                </a:solidFill>
                <a:latin typeface="Arial" panose="020B0604020202020204" pitchFamily="34" charset="0"/>
                <a:cs typeface="Arial" panose="020B0604020202020204" pitchFamily="34" charset="0"/>
              </a:rPr>
              <a:t> </a:t>
            </a:r>
            <a:endParaRPr lang="x-none" b="1" i="1" dirty="0">
              <a:solidFill>
                <a:srgbClr val="A50021"/>
              </a:solidFill>
            </a:endParaRPr>
          </a:p>
        </p:txBody>
      </p:sp>
    </p:spTree>
    <p:extLst>
      <p:ext uri="{BB962C8B-B14F-4D97-AF65-F5344CB8AC3E}">
        <p14:creationId xmlns:p14="http://schemas.microsoft.com/office/powerpoint/2010/main" val="197053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EEE92-C2A3-4981-BC62-6FB79C8EFE02}"/>
              </a:ext>
            </a:extLst>
          </p:cNvPr>
          <p:cNvSpPr>
            <a:spLocks noGrp="1"/>
          </p:cNvSpPr>
          <p:nvPr>
            <p:ph type="title"/>
          </p:nvPr>
        </p:nvSpPr>
        <p:spPr/>
        <p:txBody>
          <a:bodyPr/>
          <a:lstStyle/>
          <a:p>
            <a:r>
              <a:rPr lang="en-US" b="1" dirty="0"/>
              <a:t>Precautionary &amp; control measures</a:t>
            </a:r>
            <a:endParaRPr lang="x-none" dirty="0"/>
          </a:p>
        </p:txBody>
      </p:sp>
      <p:sp>
        <p:nvSpPr>
          <p:cNvPr id="3" name="Content Placeholder 2">
            <a:extLst>
              <a:ext uri="{FF2B5EF4-FFF2-40B4-BE49-F238E27FC236}">
                <a16:creationId xmlns:a16="http://schemas.microsoft.com/office/drawing/2014/main" xmlns="" id="{DBCBE40C-7536-4E45-BACF-E621AF1A0EF2}"/>
              </a:ext>
            </a:extLst>
          </p:cNvPr>
          <p:cNvSpPr>
            <a:spLocks noGrp="1"/>
          </p:cNvSpPr>
          <p:nvPr>
            <p:ph idx="1"/>
          </p:nvPr>
        </p:nvSpPr>
        <p:spPr/>
        <p:txBody>
          <a:bodyPr>
            <a:normAutofit/>
          </a:bodyPr>
          <a:lstStyle/>
          <a:p>
            <a:pPr marL="0" indent="0">
              <a:buNone/>
            </a:pPr>
            <a:endParaRPr lang="en-US" b="1" dirty="0">
              <a:solidFill>
                <a:srgbClr val="7030A0"/>
              </a:solidFill>
            </a:endParaRPr>
          </a:p>
          <a:p>
            <a:pPr marL="0" indent="0">
              <a:buNone/>
            </a:pPr>
            <a:r>
              <a:rPr lang="en-US" b="1" dirty="0">
                <a:solidFill>
                  <a:srgbClr val="7030A0"/>
                </a:solidFill>
              </a:rPr>
              <a:t>•3.	Avoid going to crowded places.</a:t>
            </a:r>
            <a:r>
              <a:rPr lang="en-US" b="1" dirty="0">
                <a:solidFill>
                  <a:srgbClr val="C00000"/>
                </a:solidFill>
              </a:rPr>
              <a:t> Why? Where people come together in crowds, you are more likely to come into close contact with someone </a:t>
            </a:r>
            <a:r>
              <a:rPr lang="en-US" b="1" dirty="0"/>
              <a:t>who</a:t>
            </a:r>
            <a:r>
              <a:rPr lang="en-US" b="1" dirty="0">
                <a:solidFill>
                  <a:srgbClr val="C00000"/>
                </a:solidFill>
              </a:rPr>
              <a:t> has COIVD-19 and it is more difficult to maintain 2-meter distance</a:t>
            </a:r>
            <a:r>
              <a:rPr lang="en-US" b="1" dirty="0">
                <a:solidFill>
                  <a:srgbClr val="7030A0"/>
                </a:solidFill>
              </a:rPr>
              <a:t> .</a:t>
            </a:r>
          </a:p>
          <a:p>
            <a:endParaRPr lang="x-none" dirty="0"/>
          </a:p>
        </p:txBody>
      </p:sp>
    </p:spTree>
    <p:extLst>
      <p:ext uri="{BB962C8B-B14F-4D97-AF65-F5344CB8AC3E}">
        <p14:creationId xmlns:p14="http://schemas.microsoft.com/office/powerpoint/2010/main" val="1123361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570999-5E84-46B5-8542-7AD7C18227D1}"/>
              </a:ext>
            </a:extLst>
          </p:cNvPr>
          <p:cNvSpPr>
            <a:spLocks noGrp="1"/>
          </p:cNvSpPr>
          <p:nvPr>
            <p:ph type="title"/>
          </p:nvPr>
        </p:nvSpPr>
        <p:spPr/>
        <p:txBody>
          <a:bodyPr/>
          <a:lstStyle/>
          <a:p>
            <a:r>
              <a:rPr lang="en-US" dirty="0"/>
              <a:t>Precautionary &amp; control measures</a:t>
            </a:r>
            <a:endParaRPr lang="x-none" dirty="0"/>
          </a:p>
        </p:txBody>
      </p:sp>
      <p:sp>
        <p:nvSpPr>
          <p:cNvPr id="3" name="Content Placeholder 2">
            <a:extLst>
              <a:ext uri="{FF2B5EF4-FFF2-40B4-BE49-F238E27FC236}">
                <a16:creationId xmlns:a16="http://schemas.microsoft.com/office/drawing/2014/main" xmlns="" id="{569D324E-9931-484F-9DB8-DE5F3EB3915D}"/>
              </a:ext>
            </a:extLst>
          </p:cNvPr>
          <p:cNvSpPr>
            <a:spLocks noGrp="1"/>
          </p:cNvSpPr>
          <p:nvPr>
            <p:ph idx="1"/>
          </p:nvPr>
        </p:nvSpPr>
        <p:spPr/>
        <p:txBody>
          <a:bodyPr/>
          <a:lstStyle/>
          <a:p>
            <a:r>
              <a:rPr lang="en-US" b="1" dirty="0">
                <a:solidFill>
                  <a:srgbClr val="7030A0"/>
                </a:solidFill>
              </a:rPr>
              <a:t>•4.	Avoid touching eyes, nose and mouth.</a:t>
            </a:r>
            <a:r>
              <a:rPr lang="en-US" b="1" dirty="0">
                <a:solidFill>
                  <a:srgbClr val="C00000"/>
                </a:solidFill>
              </a:rPr>
              <a:t> Why? Hands touch many surfaces and can pick up viruses. Once contaminated, hands can transfer the virus to your eyes, nose or mouth. From there, the virus can enter your body and infect you</a:t>
            </a:r>
            <a:r>
              <a:rPr lang="en-US" b="1" dirty="0">
                <a:solidFill>
                  <a:srgbClr val="7030A0"/>
                </a:solidFill>
              </a:rPr>
              <a:t>.</a:t>
            </a:r>
          </a:p>
          <a:p>
            <a:endParaRPr lang="x-none" dirty="0"/>
          </a:p>
        </p:txBody>
      </p:sp>
    </p:spTree>
    <p:extLst>
      <p:ext uri="{BB962C8B-B14F-4D97-AF65-F5344CB8AC3E}">
        <p14:creationId xmlns:p14="http://schemas.microsoft.com/office/powerpoint/2010/main" val="3328721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81F3DB-6FB3-4FE5-A763-9D73EE921744}"/>
              </a:ext>
            </a:extLst>
          </p:cNvPr>
          <p:cNvSpPr>
            <a:spLocks noGrp="1"/>
          </p:cNvSpPr>
          <p:nvPr>
            <p:ph type="title"/>
          </p:nvPr>
        </p:nvSpPr>
        <p:spPr/>
        <p:txBody>
          <a:bodyPr/>
          <a:lstStyle/>
          <a:p>
            <a:r>
              <a:rPr lang="en-US" b="1" dirty="0"/>
              <a:t>Precautionary &amp; control measures</a:t>
            </a:r>
            <a:endParaRPr lang="x-none" dirty="0"/>
          </a:p>
        </p:txBody>
      </p:sp>
      <p:sp>
        <p:nvSpPr>
          <p:cNvPr id="3" name="Content Placeholder 2">
            <a:extLst>
              <a:ext uri="{FF2B5EF4-FFF2-40B4-BE49-F238E27FC236}">
                <a16:creationId xmlns:a16="http://schemas.microsoft.com/office/drawing/2014/main" xmlns="" id="{1FFE74EB-A38C-47C6-8A80-F984D37109AC}"/>
              </a:ext>
            </a:extLst>
          </p:cNvPr>
          <p:cNvSpPr>
            <a:spLocks noGrp="1"/>
          </p:cNvSpPr>
          <p:nvPr>
            <p:ph idx="1"/>
          </p:nvPr>
        </p:nvSpPr>
        <p:spPr>
          <a:xfrm>
            <a:off x="457200" y="1371600"/>
            <a:ext cx="8229600" cy="4525963"/>
          </a:xfrm>
        </p:spPr>
        <p:txBody>
          <a:bodyPr>
            <a:normAutofit fontScale="32500" lnSpcReduction="20000"/>
          </a:bodyPr>
          <a:lstStyle/>
          <a:p>
            <a:pPr marL="0" indent="0">
              <a:buNone/>
            </a:pPr>
            <a:r>
              <a:rPr lang="en-US" sz="11100" b="1" dirty="0">
                <a:solidFill>
                  <a:srgbClr val="7030A0"/>
                </a:solidFill>
              </a:rPr>
              <a:t>5. Make sure you, and the people around you, follow good respiratory hygiene. This means covering your mouth and nose with your bent elbow or tissue when you cough or sneeze. Then dispose of the used tissue immediately and wash your hands. Why? Droplets spread virus. By following good respiratory hygiene, you protect the people around you from viruses such as cold, flu and COVID-19.</a:t>
            </a:r>
          </a:p>
          <a:p>
            <a:endParaRPr lang="en-US" sz="4200" dirty="0"/>
          </a:p>
          <a:p>
            <a:endParaRPr lang="en-US" dirty="0"/>
          </a:p>
          <a:p>
            <a:endParaRPr lang="x-none" dirty="0"/>
          </a:p>
          <a:p>
            <a:endParaRPr lang="x-none" dirty="0"/>
          </a:p>
        </p:txBody>
      </p:sp>
    </p:spTree>
    <p:extLst>
      <p:ext uri="{BB962C8B-B14F-4D97-AF65-F5344CB8AC3E}">
        <p14:creationId xmlns:p14="http://schemas.microsoft.com/office/powerpoint/2010/main" val="2314145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080F9-43F5-449D-BEDB-167A63F49A98}"/>
              </a:ext>
            </a:extLst>
          </p:cNvPr>
          <p:cNvSpPr>
            <a:spLocks noGrp="1"/>
          </p:cNvSpPr>
          <p:nvPr>
            <p:ph type="title"/>
          </p:nvPr>
        </p:nvSpPr>
        <p:spPr/>
        <p:txBody>
          <a:bodyPr/>
          <a:lstStyle/>
          <a:p>
            <a:r>
              <a:rPr lang="en-US" dirty="0"/>
              <a:t>Precautionary&amp; control measures</a:t>
            </a:r>
            <a:endParaRPr lang="x-none" dirty="0"/>
          </a:p>
        </p:txBody>
      </p:sp>
      <p:sp>
        <p:nvSpPr>
          <p:cNvPr id="3" name="Content Placeholder 2">
            <a:extLst>
              <a:ext uri="{FF2B5EF4-FFF2-40B4-BE49-F238E27FC236}">
                <a16:creationId xmlns:a16="http://schemas.microsoft.com/office/drawing/2014/main" xmlns="" id="{A2EAA33B-AA3E-485F-AE3E-2E334B5A9AB8}"/>
              </a:ext>
            </a:extLst>
          </p:cNvPr>
          <p:cNvSpPr>
            <a:spLocks noGrp="1"/>
          </p:cNvSpPr>
          <p:nvPr>
            <p:ph idx="1"/>
          </p:nvPr>
        </p:nvSpPr>
        <p:spPr/>
        <p:txBody>
          <a:bodyPr>
            <a:normAutofit fontScale="40000" lnSpcReduction="20000"/>
          </a:bodyPr>
          <a:lstStyle/>
          <a:p>
            <a:r>
              <a:rPr lang="en-US" sz="9600" b="1" dirty="0">
                <a:solidFill>
                  <a:srgbClr val="7030A0"/>
                </a:solidFill>
              </a:rPr>
              <a:t>•6. Stay home and self-isolate even with minor symptoms such as cough, headache, mild fever, until you recover. Have someone bring you supplies. If you need to leave your house, wear a mask to avoid infecting others. Why? Avoiding contact with others will protect them from possible COVID-19 and other viruses.</a:t>
            </a:r>
          </a:p>
          <a:p>
            <a:endParaRPr lang="x-none" dirty="0"/>
          </a:p>
        </p:txBody>
      </p:sp>
    </p:spTree>
    <p:extLst>
      <p:ext uri="{BB962C8B-B14F-4D97-AF65-F5344CB8AC3E}">
        <p14:creationId xmlns:p14="http://schemas.microsoft.com/office/powerpoint/2010/main" val="160948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77D2D3-A046-44A9-A675-4D54BED55AEA}"/>
              </a:ext>
            </a:extLst>
          </p:cNvPr>
          <p:cNvSpPr>
            <a:spLocks noGrp="1"/>
          </p:cNvSpPr>
          <p:nvPr>
            <p:ph type="title"/>
          </p:nvPr>
        </p:nvSpPr>
        <p:spPr/>
        <p:txBody>
          <a:bodyPr/>
          <a:lstStyle/>
          <a:p>
            <a:r>
              <a:rPr lang="en-US" b="1" dirty="0"/>
              <a:t>Precautionary &amp; control measures</a:t>
            </a:r>
            <a:endParaRPr lang="x-none" dirty="0"/>
          </a:p>
        </p:txBody>
      </p:sp>
      <p:sp>
        <p:nvSpPr>
          <p:cNvPr id="3" name="Content Placeholder 2">
            <a:extLst>
              <a:ext uri="{FF2B5EF4-FFF2-40B4-BE49-F238E27FC236}">
                <a16:creationId xmlns:a16="http://schemas.microsoft.com/office/drawing/2014/main" xmlns="" id="{B30984C4-9B5D-4ABF-A624-835E3A67630B}"/>
              </a:ext>
            </a:extLst>
          </p:cNvPr>
          <p:cNvSpPr>
            <a:spLocks noGrp="1"/>
          </p:cNvSpPr>
          <p:nvPr>
            <p:ph idx="1"/>
          </p:nvPr>
        </p:nvSpPr>
        <p:spPr>
          <a:xfrm>
            <a:off x="457200" y="1189037"/>
            <a:ext cx="8229600" cy="4525963"/>
          </a:xfrm>
        </p:spPr>
        <p:txBody>
          <a:bodyPr>
            <a:noAutofit/>
          </a:bodyPr>
          <a:lstStyle/>
          <a:p>
            <a:pPr marL="0" indent="0">
              <a:buNone/>
            </a:pPr>
            <a:r>
              <a:rPr lang="en-US" sz="2800" b="1" dirty="0">
                <a:solidFill>
                  <a:srgbClr val="7030A0"/>
                </a:solidFill>
              </a:rPr>
              <a:t>7. If you have a fever, cough and difficulty breathing, seek medical attention, but call by telephone in advance if possible and follow the directions of your local health authority. Why? National and local authorities will have the most up to date information on the situation in your area. Calling in advance will allow your health care provider to quickly direct you to the right health facility. This will also protect you and help prevent spread of </a:t>
            </a:r>
            <a:r>
              <a:rPr lang="en-US" sz="2800" b="1" dirty="0"/>
              <a:t>this</a:t>
            </a:r>
            <a:r>
              <a:rPr lang="en-US" sz="2800" b="1" dirty="0">
                <a:solidFill>
                  <a:srgbClr val="7030A0"/>
                </a:solidFill>
              </a:rPr>
              <a:t> virus and other infections.</a:t>
            </a:r>
          </a:p>
          <a:p>
            <a:endParaRPr lang="x-none" sz="2800" dirty="0"/>
          </a:p>
        </p:txBody>
      </p:sp>
    </p:spTree>
    <p:extLst>
      <p:ext uri="{BB962C8B-B14F-4D97-AF65-F5344CB8AC3E}">
        <p14:creationId xmlns:p14="http://schemas.microsoft.com/office/powerpoint/2010/main" val="2052720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86FC6-5BE5-45FE-9FEC-1E07A7EF05EF}"/>
              </a:ext>
            </a:extLst>
          </p:cNvPr>
          <p:cNvSpPr>
            <a:spLocks noGrp="1"/>
          </p:cNvSpPr>
          <p:nvPr>
            <p:ph type="title"/>
          </p:nvPr>
        </p:nvSpPr>
        <p:spPr/>
        <p:txBody>
          <a:bodyPr/>
          <a:lstStyle/>
          <a:p>
            <a:r>
              <a:rPr lang="en-US" dirty="0"/>
              <a:t>Precautionary &amp; control measures</a:t>
            </a:r>
            <a:endParaRPr lang="x-none" dirty="0"/>
          </a:p>
        </p:txBody>
      </p:sp>
      <p:sp>
        <p:nvSpPr>
          <p:cNvPr id="3" name="Content Placeholder 2">
            <a:extLst>
              <a:ext uri="{FF2B5EF4-FFF2-40B4-BE49-F238E27FC236}">
                <a16:creationId xmlns:a16="http://schemas.microsoft.com/office/drawing/2014/main" xmlns="" id="{1CA0C5C4-E7B4-4D3E-BD63-573FFDB1A4FB}"/>
              </a:ext>
            </a:extLst>
          </p:cNvPr>
          <p:cNvSpPr>
            <a:spLocks noGrp="1"/>
          </p:cNvSpPr>
          <p:nvPr>
            <p:ph idx="1"/>
          </p:nvPr>
        </p:nvSpPr>
        <p:spPr/>
        <p:txBody>
          <a:bodyPr/>
          <a:lstStyle/>
          <a:p>
            <a:r>
              <a:rPr lang="en-US" b="1" dirty="0">
                <a:solidFill>
                  <a:srgbClr val="7030A0"/>
                </a:solidFill>
              </a:rPr>
              <a:t>8. Keep up to date on the latest information from trusted sources, such as WHO or your local and national health authorities. Why? Local and national authorities are best sources to advise on what people in your area should be doing to protect themselves.</a:t>
            </a:r>
          </a:p>
          <a:p>
            <a:endParaRPr lang="x-none" dirty="0"/>
          </a:p>
        </p:txBody>
      </p:sp>
    </p:spTree>
    <p:extLst>
      <p:ext uri="{BB962C8B-B14F-4D97-AF65-F5344CB8AC3E}">
        <p14:creationId xmlns:p14="http://schemas.microsoft.com/office/powerpoint/2010/main" val="2766180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88E44-3FEC-46E9-9F64-BB9C25EB4312}"/>
              </a:ext>
            </a:extLst>
          </p:cNvPr>
          <p:cNvSpPr>
            <a:spLocks noGrp="1"/>
          </p:cNvSpPr>
          <p:nvPr>
            <p:ph type="title"/>
          </p:nvPr>
        </p:nvSpPr>
        <p:spPr/>
        <p:txBody>
          <a:bodyPr/>
          <a:lstStyle/>
          <a:p>
            <a:r>
              <a:rPr lang="en-US" b="1" dirty="0"/>
              <a:t>Precautionary &amp; control measures</a:t>
            </a:r>
            <a:endParaRPr lang="x-none" dirty="0"/>
          </a:p>
        </p:txBody>
      </p:sp>
      <p:sp>
        <p:nvSpPr>
          <p:cNvPr id="3" name="Content Placeholder 2">
            <a:extLst>
              <a:ext uri="{FF2B5EF4-FFF2-40B4-BE49-F238E27FC236}">
                <a16:creationId xmlns:a16="http://schemas.microsoft.com/office/drawing/2014/main" xmlns="" id="{0F1390CC-054E-4393-B836-F60F8CCEE1C8}"/>
              </a:ext>
            </a:extLst>
          </p:cNvPr>
          <p:cNvSpPr>
            <a:spLocks noGrp="1"/>
          </p:cNvSpPr>
          <p:nvPr>
            <p:ph idx="1"/>
          </p:nvPr>
        </p:nvSpPr>
        <p:spPr>
          <a:xfrm>
            <a:off x="457200" y="1371600"/>
            <a:ext cx="8229600" cy="4525963"/>
          </a:xfrm>
        </p:spPr>
        <p:txBody>
          <a:bodyPr>
            <a:noAutofit/>
          </a:bodyPr>
          <a:lstStyle/>
          <a:p>
            <a:pPr marL="0" indent="0">
              <a:buNone/>
            </a:pPr>
            <a:r>
              <a:rPr lang="en-US" b="1" dirty="0">
                <a:solidFill>
                  <a:srgbClr val="C00000"/>
                </a:solidFill>
              </a:rPr>
              <a:t>      How to use alcohol-based hand sanitizers</a:t>
            </a:r>
          </a:p>
          <a:p>
            <a:pPr marL="0" indent="0">
              <a:buNone/>
            </a:pPr>
            <a:r>
              <a:rPr lang="en-US" sz="2800" b="1" dirty="0">
                <a:solidFill>
                  <a:srgbClr val="7030A0"/>
                </a:solidFill>
              </a:rPr>
              <a:t>9. To protect yourself and others against COVID-19 </a:t>
            </a:r>
            <a:r>
              <a:rPr lang="en-US" sz="2800" b="1" dirty="0"/>
              <a:t>virus</a:t>
            </a:r>
            <a:r>
              <a:rPr lang="en-US" sz="2800" b="1" dirty="0">
                <a:solidFill>
                  <a:srgbClr val="7030A0"/>
                </a:solidFill>
              </a:rPr>
              <a:t>, clean your hands frequently and thoroughly. Use alcohol-based hand sanitizer or wash your hands with soap and water. If you use an alcohol-based hand sanitizer, make sure you use and store it carefully.</a:t>
            </a:r>
          </a:p>
          <a:p>
            <a:endParaRPr lang="x-none" dirty="0"/>
          </a:p>
        </p:txBody>
      </p:sp>
    </p:spTree>
    <p:extLst>
      <p:ext uri="{BB962C8B-B14F-4D97-AF65-F5344CB8AC3E}">
        <p14:creationId xmlns:p14="http://schemas.microsoft.com/office/powerpoint/2010/main" val="2420085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537AC8-B2FF-4A72-9E93-B0527A2DA6D2}"/>
              </a:ext>
            </a:extLst>
          </p:cNvPr>
          <p:cNvSpPr>
            <a:spLocks noGrp="1"/>
          </p:cNvSpPr>
          <p:nvPr>
            <p:ph type="title"/>
          </p:nvPr>
        </p:nvSpPr>
        <p:spPr/>
        <p:txBody>
          <a:bodyPr/>
          <a:lstStyle/>
          <a:p>
            <a:r>
              <a:rPr lang="en-US" dirty="0"/>
              <a:t>Precautionary &amp; control measures</a:t>
            </a:r>
            <a:endParaRPr lang="x-none" dirty="0"/>
          </a:p>
        </p:txBody>
      </p:sp>
      <p:sp>
        <p:nvSpPr>
          <p:cNvPr id="3" name="Content Placeholder 2">
            <a:extLst>
              <a:ext uri="{FF2B5EF4-FFF2-40B4-BE49-F238E27FC236}">
                <a16:creationId xmlns:a16="http://schemas.microsoft.com/office/drawing/2014/main" xmlns="" id="{CA42D188-7F49-4615-99EA-1263459A32F0}"/>
              </a:ext>
            </a:extLst>
          </p:cNvPr>
          <p:cNvSpPr>
            <a:spLocks noGrp="1"/>
          </p:cNvSpPr>
          <p:nvPr>
            <p:ph idx="1"/>
          </p:nvPr>
        </p:nvSpPr>
        <p:spPr/>
        <p:txBody>
          <a:bodyPr>
            <a:normAutofit lnSpcReduction="10000"/>
          </a:bodyPr>
          <a:lstStyle/>
          <a:p>
            <a:pPr marL="0" indent="0">
              <a:buNone/>
            </a:pPr>
            <a:r>
              <a:rPr lang="en-US" b="1" dirty="0">
                <a:solidFill>
                  <a:srgbClr val="7030A0"/>
                </a:solidFill>
              </a:rPr>
              <a:t>10. Keep alcohol-based hand sanitizers out of children’s reach. Teach them how to apply the sanitizer and monitor its use.</a:t>
            </a:r>
          </a:p>
          <a:p>
            <a:pPr marL="0" indent="0">
              <a:buNone/>
            </a:pPr>
            <a:r>
              <a:rPr lang="en-US" b="1" dirty="0">
                <a:solidFill>
                  <a:srgbClr val="7030A0"/>
                </a:solidFill>
              </a:rPr>
              <a:t>11. Apply a coin-sized amount on your hands. There is no need to use a large amount of the product.</a:t>
            </a:r>
          </a:p>
          <a:p>
            <a:pPr marL="0" indent="0">
              <a:buNone/>
            </a:pPr>
            <a:r>
              <a:rPr lang="en-US" b="1" dirty="0">
                <a:solidFill>
                  <a:srgbClr val="002060"/>
                </a:solidFill>
              </a:rPr>
              <a:t>12. Avoid touching your eyes, mouth and nose immediately after using an alcohol-based hand sanitizer, as it can cause irritation.</a:t>
            </a:r>
          </a:p>
          <a:p>
            <a:pPr marL="0" indent="0">
              <a:buNone/>
            </a:pPr>
            <a:endParaRPr lang="en-US" b="1" dirty="0">
              <a:solidFill>
                <a:srgbClr val="7030A0"/>
              </a:solidFill>
            </a:endParaRPr>
          </a:p>
          <a:p>
            <a:endParaRPr lang="x-none" dirty="0"/>
          </a:p>
        </p:txBody>
      </p:sp>
    </p:spTree>
    <p:extLst>
      <p:ext uri="{BB962C8B-B14F-4D97-AF65-F5344CB8AC3E}">
        <p14:creationId xmlns:p14="http://schemas.microsoft.com/office/powerpoint/2010/main" val="150545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FDDE6-07D1-454E-9D99-0A8DC9C9B61E}"/>
              </a:ext>
            </a:extLst>
          </p:cNvPr>
          <p:cNvSpPr>
            <a:spLocks noGrp="1"/>
          </p:cNvSpPr>
          <p:nvPr>
            <p:ph type="title"/>
          </p:nvPr>
        </p:nvSpPr>
        <p:spPr/>
        <p:txBody>
          <a:bodyPr/>
          <a:lstStyle/>
          <a:p>
            <a:r>
              <a:rPr lang="en-US" b="1" dirty="0"/>
              <a:t>Precautionary &amp; control measures</a:t>
            </a:r>
            <a:endParaRPr lang="x-none" dirty="0"/>
          </a:p>
        </p:txBody>
      </p:sp>
      <p:sp>
        <p:nvSpPr>
          <p:cNvPr id="3" name="Content Placeholder 2">
            <a:extLst>
              <a:ext uri="{FF2B5EF4-FFF2-40B4-BE49-F238E27FC236}">
                <a16:creationId xmlns:a16="http://schemas.microsoft.com/office/drawing/2014/main" xmlns="" id="{13112DC5-1EF0-463D-82AE-B0DDE3A896BB}"/>
              </a:ext>
            </a:extLst>
          </p:cNvPr>
          <p:cNvSpPr>
            <a:spLocks noGrp="1"/>
          </p:cNvSpPr>
          <p:nvPr>
            <p:ph idx="1"/>
          </p:nvPr>
        </p:nvSpPr>
        <p:spPr>
          <a:xfrm>
            <a:off x="457200" y="1805925"/>
            <a:ext cx="8229600" cy="4114512"/>
          </a:xfrm>
        </p:spPr>
        <p:txBody>
          <a:bodyPr>
            <a:normAutofit fontScale="92500" lnSpcReduction="20000"/>
          </a:bodyPr>
          <a:lstStyle/>
          <a:p>
            <a:pPr marL="0" indent="0">
              <a:buNone/>
            </a:pPr>
            <a:r>
              <a:rPr lang="en-US" sz="3300" b="1" dirty="0">
                <a:solidFill>
                  <a:srgbClr val="002060"/>
                </a:solidFill>
              </a:rPr>
              <a:t>13.	</a:t>
            </a:r>
            <a:r>
              <a:rPr lang="en-US" sz="3300" b="1" dirty="0">
                <a:solidFill>
                  <a:schemeClr val="tx1">
                    <a:lumMod val="95000"/>
                    <a:lumOff val="5000"/>
                  </a:schemeClr>
                </a:solidFill>
              </a:rPr>
              <a:t>Hand sanitizers recommended to protect against COVID-19 virus are alcohol-based and therefore can be flammable. Do not use before handling fire or cooking.</a:t>
            </a:r>
          </a:p>
          <a:p>
            <a:pPr marL="0" indent="0">
              <a:buNone/>
            </a:pPr>
            <a:r>
              <a:rPr lang="en-US" sz="3300" b="1" dirty="0">
                <a:solidFill>
                  <a:schemeClr val="tx1">
                    <a:lumMod val="95000"/>
                    <a:lumOff val="5000"/>
                  </a:schemeClr>
                </a:solidFill>
              </a:rPr>
              <a:t>14.	Under no circumstance, drink or let children swallow an alcohol-based hand sanitizer. It can be toxic. </a:t>
            </a:r>
          </a:p>
          <a:p>
            <a:pPr marL="0" indent="0">
              <a:buNone/>
            </a:pPr>
            <a:r>
              <a:rPr lang="en-US" sz="3300" b="1" dirty="0">
                <a:solidFill>
                  <a:schemeClr val="tx1">
                    <a:lumMod val="95000"/>
                    <a:lumOff val="5000"/>
                  </a:schemeClr>
                </a:solidFill>
              </a:rPr>
              <a:t>15.	Remember that washing your hands with soap and water is also effective against COVID-19 virus.</a:t>
            </a:r>
          </a:p>
          <a:p>
            <a:endParaRPr lang="x-none" dirty="0"/>
          </a:p>
        </p:txBody>
      </p:sp>
    </p:spTree>
    <p:extLst>
      <p:ext uri="{BB962C8B-B14F-4D97-AF65-F5344CB8AC3E}">
        <p14:creationId xmlns:p14="http://schemas.microsoft.com/office/powerpoint/2010/main" val="2562080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noAutofit/>
          </a:bodyPr>
          <a:lstStyle/>
          <a:p>
            <a:r>
              <a:rPr lang="en-US" sz="3600" b="1" dirty="0">
                <a:solidFill>
                  <a:srgbClr val="FF0000"/>
                </a:solidFill>
                <a:latin typeface="Arial" panose="020B0604020202020204" pitchFamily="34" charset="0"/>
                <a:cs typeface="Arial" panose="020B0604020202020204" pitchFamily="34" charset="0"/>
              </a:rPr>
              <a:t>Role of international organizations</a:t>
            </a:r>
            <a:r>
              <a:rPr lang="en-US" sz="2800" b="1" dirty="0">
                <a:solidFill>
                  <a:srgbClr val="FF0000"/>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304800" y="1271736"/>
            <a:ext cx="8382000" cy="5181600"/>
          </a:xfrm>
        </p:spPr>
        <p:txBody>
          <a:bodyPr>
            <a:noAutofit/>
          </a:bodyPr>
          <a:lstStyle/>
          <a:p>
            <a:pPr>
              <a:buNone/>
            </a:pPr>
            <a:r>
              <a:rPr lang="en-US" sz="2800" b="1" i="1" dirty="0">
                <a:latin typeface="Arial Black" pitchFamily="34" charset="0"/>
              </a:rPr>
              <a:t>	</a:t>
            </a:r>
          </a:p>
          <a:p>
            <a:pPr>
              <a:buNone/>
            </a:pPr>
            <a:r>
              <a:rPr lang="en-US" sz="2800" b="1" i="1" dirty="0">
                <a:latin typeface="Arial Black" pitchFamily="34" charset="0"/>
              </a:rPr>
              <a:t>    </a:t>
            </a:r>
            <a:r>
              <a:rPr lang="en-US" sz="2800" b="1" dirty="0">
                <a:latin typeface="Arial" panose="020B0604020202020204" pitchFamily="34" charset="0"/>
                <a:cs typeface="Arial" panose="020B0604020202020204" pitchFamily="34" charset="0"/>
              </a:rPr>
              <a:t> There is  immense need for cooperation at national and international levels especially the OIE ,  WHO ,  FAO and financial  organizations like Asian Bank, World Bank, IMF, </a:t>
            </a:r>
            <a:r>
              <a:rPr lang="en-US" sz="2800" b="1" dirty="0" err="1">
                <a:latin typeface="Arial" panose="020B0604020202020204" pitchFamily="34" charset="0"/>
                <a:cs typeface="Arial" panose="020B0604020202020204" pitchFamily="34" charset="0"/>
              </a:rPr>
              <a:t>etc</a:t>
            </a:r>
            <a:endParaRPr lang="en-US" sz="2800" b="1" dirty="0">
              <a:latin typeface="Arial" panose="020B0604020202020204" pitchFamily="34" charset="0"/>
              <a:cs typeface="Arial" panose="020B0604020202020204" pitchFamily="34" charset="0"/>
            </a:endParaRPr>
          </a:p>
          <a:p>
            <a:pPr fontAlgn="base"/>
            <a:r>
              <a:rPr lang="en-US" sz="2800" b="1" dirty="0">
                <a:latin typeface="Arial" panose="020B0604020202020204" pitchFamily="34" charset="0"/>
                <a:cs typeface="Arial" panose="020B0604020202020204" pitchFamily="34" charset="0"/>
              </a:rPr>
              <a:t>Developing nations need stronger help in dealing with COVID-19. It is a zoonotic disease requiring coordination/cooperation of WHO, OIE and FAO) under One-Health Program</a:t>
            </a:r>
          </a:p>
          <a:p>
            <a:pPr fontAlgn="base"/>
            <a:r>
              <a:rPr lang="en-US" sz="2800" b="1" dirty="0">
                <a:latin typeface="Arial Black" pitchFamily="34" charset="0"/>
              </a:rPr>
              <a:t>﻿</a:t>
            </a:r>
          </a:p>
          <a:p>
            <a:pPr>
              <a:buNone/>
            </a:pPr>
            <a:endParaRPr lang="en-US" sz="2800" b="1" i="1" dirty="0">
              <a:latin typeface="Arial Black" pitchFamily="34" charset="0"/>
            </a:endParaRPr>
          </a:p>
        </p:txBody>
      </p:sp>
      <p:graphicFrame>
        <p:nvGraphicFramePr>
          <p:cNvPr id="45058"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72710" name="Bitmap Image" r:id="rId3" imgW="11428571" imgH="5714286" progId="PBrush">
                  <p:embed/>
                </p:oleObj>
              </mc:Choice>
              <mc:Fallback>
                <p:oleObj name="Bitmap Image" r:id="rId3" imgW="11428571" imgH="5714286" progId="PBrush">
                  <p:embed/>
                  <p:pic>
                    <p:nvPicPr>
                      <p:cNvPr id="4505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normAutofit/>
          </a:bodyPr>
          <a:lstStyle/>
          <a:p>
            <a:r>
              <a:rPr lang="en-US" sz="5400" b="1" dirty="0">
                <a:solidFill>
                  <a:srgbClr val="FF0000"/>
                </a:solidFill>
              </a:rPr>
              <a:t>Coronaviruses</a:t>
            </a:r>
          </a:p>
        </p:txBody>
      </p:sp>
      <p:sp>
        <p:nvSpPr>
          <p:cNvPr id="3" name="Content Placeholder 2"/>
          <p:cNvSpPr>
            <a:spLocks noGrp="1"/>
          </p:cNvSpPr>
          <p:nvPr>
            <p:ph idx="1"/>
          </p:nvPr>
        </p:nvSpPr>
        <p:spPr>
          <a:xfrm>
            <a:off x="533400" y="1524000"/>
            <a:ext cx="8077200" cy="4953000"/>
          </a:xfrm>
        </p:spPr>
        <p:txBody>
          <a:bodyPr>
            <a:normAutofit/>
          </a:bodyPr>
          <a:lstStyle/>
          <a:p>
            <a:pPr algn="just"/>
            <a:r>
              <a:rPr lang="en-US" sz="2800" dirty="0">
                <a:solidFill>
                  <a:schemeClr val="tx1">
                    <a:lumMod val="95000"/>
                    <a:lumOff val="5000"/>
                  </a:schemeClr>
                </a:solidFill>
                <a:latin typeface="Arial "/>
                <a:cs typeface="Arial" pitchFamily="34" charset="0"/>
              </a:rPr>
              <a:t>Cause diseases in</a:t>
            </a:r>
            <a:r>
              <a:rPr lang="en-US" sz="2800" dirty="0">
                <a:solidFill>
                  <a:srgbClr val="280E09"/>
                </a:solidFill>
                <a:latin typeface="Arial "/>
                <a:cs typeface="Arial" pitchFamily="34" charset="0"/>
              </a:rPr>
              <a:t> both humans and animals; mainly  affect the</a:t>
            </a:r>
          </a:p>
          <a:p>
            <a:pPr lvl="1" algn="just"/>
            <a:r>
              <a:rPr lang="en-US" dirty="0">
                <a:solidFill>
                  <a:srgbClr val="280E09"/>
                </a:solidFill>
                <a:latin typeface="Arial "/>
                <a:cs typeface="Arial" pitchFamily="34" charset="0"/>
              </a:rPr>
              <a:t> Respiratory  system</a:t>
            </a:r>
          </a:p>
          <a:p>
            <a:pPr lvl="1" algn="just"/>
            <a:r>
              <a:rPr lang="en-US" dirty="0">
                <a:solidFill>
                  <a:srgbClr val="280E09"/>
                </a:solidFill>
                <a:latin typeface="Arial "/>
                <a:cs typeface="Arial" pitchFamily="34" charset="0"/>
              </a:rPr>
              <a:t> Digestive system</a:t>
            </a:r>
          </a:p>
          <a:p>
            <a:pPr lvl="1" algn="just"/>
            <a:r>
              <a:rPr lang="en-US" dirty="0">
                <a:solidFill>
                  <a:srgbClr val="280E09"/>
                </a:solidFill>
                <a:latin typeface="Arial "/>
                <a:cs typeface="Arial" pitchFamily="34" charset="0"/>
              </a:rPr>
              <a:t> Nervous system </a:t>
            </a:r>
          </a:p>
          <a:p>
            <a:pPr lvl="1" algn="just"/>
            <a:r>
              <a:rPr lang="en-US" dirty="0">
                <a:solidFill>
                  <a:srgbClr val="280E09"/>
                </a:solidFill>
                <a:latin typeface="Arial "/>
                <a:cs typeface="Arial" pitchFamily="34" charset="0"/>
              </a:rPr>
              <a:t> Reproductive system</a:t>
            </a:r>
          </a:p>
          <a:p>
            <a:pPr lvl="1" algn="just"/>
            <a:r>
              <a:rPr lang="en-US" dirty="0">
                <a:solidFill>
                  <a:srgbClr val="280E09"/>
                </a:solidFill>
                <a:latin typeface="Arial "/>
                <a:cs typeface="Arial" pitchFamily="34" charset="0"/>
              </a:rPr>
              <a:t> Urinary System</a:t>
            </a:r>
          </a:p>
          <a:p>
            <a:pPr lvl="1" algn="just"/>
            <a:r>
              <a:rPr lang="en-US" dirty="0">
                <a:solidFill>
                  <a:srgbClr val="280E09"/>
                </a:solidFill>
                <a:latin typeface="Arial "/>
                <a:cs typeface="Arial" pitchFamily="34" charset="0"/>
              </a:rPr>
              <a:t>Some heart problems</a:t>
            </a:r>
          </a:p>
        </p:txBody>
      </p:sp>
      <p:graphicFrame>
        <p:nvGraphicFramePr>
          <p:cNvPr id="4098"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4382"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b="1" i="1" dirty="0">
                <a:solidFill>
                  <a:srgbClr val="280E09"/>
                </a:solidFill>
              </a:rPr>
              <a:t>Way Forward</a:t>
            </a:r>
          </a:p>
        </p:txBody>
      </p:sp>
      <p:sp>
        <p:nvSpPr>
          <p:cNvPr id="3" name="Content Placeholder 2"/>
          <p:cNvSpPr>
            <a:spLocks noGrp="1"/>
          </p:cNvSpPr>
          <p:nvPr>
            <p:ph idx="1"/>
          </p:nvPr>
        </p:nvSpPr>
        <p:spPr>
          <a:xfrm>
            <a:off x="457200" y="1219200"/>
            <a:ext cx="8229600" cy="4525963"/>
          </a:xfrm>
        </p:spPr>
        <p:txBody>
          <a:bodyPr>
            <a:noAutofit/>
          </a:bodyPr>
          <a:lstStyle/>
          <a:p>
            <a:r>
              <a:rPr lang="en-US" b="1" dirty="0">
                <a:solidFill>
                  <a:srgbClr val="FF0000"/>
                </a:solidFill>
              </a:rPr>
              <a:t>In Pakistan,  progressive decrease of cases and deaths but disease still exists</a:t>
            </a:r>
          </a:p>
          <a:p>
            <a:r>
              <a:rPr lang="en-US" sz="2400" b="1" dirty="0">
                <a:solidFill>
                  <a:srgbClr val="280E09"/>
                </a:solidFill>
              </a:rPr>
              <a:t>Awareness campaign of public through print and visual media (well taken care) be continued</a:t>
            </a:r>
          </a:p>
          <a:p>
            <a:r>
              <a:rPr lang="en-US" sz="2400" b="1" dirty="0">
                <a:solidFill>
                  <a:srgbClr val="280E09"/>
                </a:solidFill>
              </a:rPr>
              <a:t>OIE, WHO, FAO, and other donor agencies need to establish a pool of scientists, network of viable laboratories for scientific advances on highly pathogenic emerging and re-emerging diseases</a:t>
            </a:r>
          </a:p>
          <a:p>
            <a:r>
              <a:rPr lang="en-US" sz="2800" b="1" dirty="0"/>
              <a:t>  </a:t>
            </a:r>
            <a:r>
              <a:rPr lang="en-US" sz="2800" b="1" dirty="0">
                <a:solidFill>
                  <a:srgbClr val="7030A0"/>
                </a:solidFill>
              </a:rPr>
              <a:t>Need for provision of financial help to poor and developing nations on research on </a:t>
            </a:r>
            <a:r>
              <a:rPr lang="en-US" sz="2800" b="1" dirty="0" err="1">
                <a:solidFill>
                  <a:srgbClr val="7030A0"/>
                </a:solidFill>
              </a:rPr>
              <a:t>CoVs</a:t>
            </a:r>
            <a:r>
              <a:rPr lang="en-US" sz="2800" b="1" dirty="0">
                <a:solidFill>
                  <a:srgbClr val="7030A0"/>
                </a:solidFill>
              </a:rPr>
              <a:t>,  pandemic handling, rehabilitation etc.</a:t>
            </a:r>
            <a:endParaRPr lang="en-US" sz="2800" b="1" dirty="0"/>
          </a:p>
          <a:p>
            <a:endParaRPr lang="en-US" sz="2800" b="1" dirty="0"/>
          </a:p>
        </p:txBody>
      </p:sp>
      <p:graphicFrame>
        <p:nvGraphicFramePr>
          <p:cNvPr id="46082"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73733" name="Bitmap Image" r:id="rId3" imgW="11428571" imgH="5714286" progId="PBrush">
                  <p:embed/>
                </p:oleObj>
              </mc:Choice>
              <mc:Fallback>
                <p:oleObj name="Bitmap Image" r:id="rId3" imgW="11428571" imgH="5714286" progId="PBrush">
                  <p:embed/>
                  <p:pic>
                    <p:nvPicPr>
                      <p:cNvPr id="4608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MESSAGE FROM THE PRESENTATION</a:t>
            </a:r>
          </a:p>
        </p:txBody>
      </p:sp>
      <p:sp>
        <p:nvSpPr>
          <p:cNvPr id="3" name="Content Placeholder 2"/>
          <p:cNvSpPr>
            <a:spLocks noGrp="1"/>
          </p:cNvSpPr>
          <p:nvPr>
            <p:ph idx="1"/>
          </p:nvPr>
        </p:nvSpPr>
        <p:spPr/>
        <p:txBody>
          <a:bodyPr>
            <a:normAutofit fontScale="85000" lnSpcReduction="20000"/>
          </a:bodyPr>
          <a:lstStyle/>
          <a:p>
            <a:r>
              <a:rPr lang="en-US" b="1" dirty="0"/>
              <a:t>This problem may exist for a longer duration</a:t>
            </a:r>
          </a:p>
          <a:p>
            <a:r>
              <a:rPr lang="en-US" b="1" dirty="0"/>
              <a:t>Eat healthy and fully cooked food</a:t>
            </a:r>
          </a:p>
          <a:p>
            <a:r>
              <a:rPr lang="en-US" b="1" dirty="0"/>
              <a:t>Practice biosafety and biosecurity, wear mask</a:t>
            </a:r>
          </a:p>
          <a:p>
            <a:r>
              <a:rPr lang="en-US" b="1" dirty="0"/>
              <a:t>Avoid visiting live animal and sea food markets</a:t>
            </a:r>
          </a:p>
          <a:p>
            <a:r>
              <a:rPr lang="en-US" b="1" dirty="0"/>
              <a:t>Practice personal hygiene, social distancing</a:t>
            </a:r>
          </a:p>
          <a:p>
            <a:r>
              <a:rPr lang="en-US" b="1" dirty="0"/>
              <a:t>Avoid visiting hospitals without proper wear</a:t>
            </a:r>
          </a:p>
          <a:p>
            <a:r>
              <a:rPr lang="en-US" b="1" dirty="0"/>
              <a:t>Wash hands frequently especially after touching the sick persons </a:t>
            </a:r>
          </a:p>
          <a:p>
            <a:r>
              <a:rPr lang="en-US" b="1" dirty="0">
                <a:solidFill>
                  <a:srgbClr val="FF0000"/>
                </a:solidFill>
              </a:rPr>
              <a:t>Although cases in India, Iran, Afghanistan, China and Pakistan are on rise let us be aware on preventive measures than being Panicky</a:t>
            </a:r>
          </a:p>
        </p:txBody>
      </p:sp>
      <p:graphicFrame>
        <p:nvGraphicFramePr>
          <p:cNvPr id="47106"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71718"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accent4">
                    <a:lumMod val="50000"/>
                  </a:schemeClr>
                </a:solidFill>
              </a:rPr>
              <a:t>OUR PLEDGE</a:t>
            </a:r>
          </a:p>
        </p:txBody>
      </p:sp>
      <p:sp>
        <p:nvSpPr>
          <p:cNvPr id="3" name="Content Placeholder 2"/>
          <p:cNvSpPr>
            <a:spLocks noGrp="1"/>
          </p:cNvSpPr>
          <p:nvPr>
            <p:ph idx="1"/>
          </p:nvPr>
        </p:nvSpPr>
        <p:spPr/>
        <p:txBody>
          <a:bodyPr>
            <a:normAutofit lnSpcReduction="10000"/>
          </a:bodyPr>
          <a:lstStyle/>
          <a:p>
            <a:r>
              <a:rPr lang="en-US" sz="4000" b="1" dirty="0">
                <a:solidFill>
                  <a:srgbClr val="280E09"/>
                </a:solidFill>
              </a:rPr>
              <a:t>“This outbreak is a test of solidarity -- political, financial and scientific personnel. We will be together to fight a common enemy that does not respect borders, race or religion. We ensure that we have the resources necessary to bring this outbreak to an end”</a:t>
            </a:r>
          </a:p>
          <a:p>
            <a:endParaRPr lang="en-US" dirty="0"/>
          </a:p>
        </p:txBody>
      </p:sp>
    </p:spTree>
    <p:extLst>
      <p:ext uri="{BB962C8B-B14F-4D97-AF65-F5344CB8AC3E}">
        <p14:creationId xmlns:p14="http://schemas.microsoft.com/office/powerpoint/2010/main" val="2973813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C00000"/>
                </a:solidFill>
              </a:rPr>
              <a:t>Pandemic level</a:t>
            </a:r>
          </a:p>
        </p:txBody>
      </p:sp>
      <p:sp>
        <p:nvSpPr>
          <p:cNvPr id="3" name="Content Placeholder 2"/>
          <p:cNvSpPr>
            <a:spLocks noGrp="1"/>
          </p:cNvSpPr>
          <p:nvPr>
            <p:ph idx="1"/>
          </p:nvPr>
        </p:nvSpPr>
        <p:spPr/>
        <p:txBody>
          <a:bodyPr>
            <a:normAutofit fontScale="92500" lnSpcReduction="10000"/>
          </a:bodyPr>
          <a:lstStyle/>
          <a:p>
            <a:pPr marL="457200" lvl="1" indent="0">
              <a:buNone/>
            </a:pPr>
            <a:endParaRPr lang="en-US" sz="5400" b="1" i="1" dirty="0">
              <a:solidFill>
                <a:srgbClr val="C00000"/>
              </a:solidFill>
            </a:endParaRPr>
          </a:p>
          <a:p>
            <a:pPr marL="457200" lvl="1" indent="0">
              <a:buNone/>
            </a:pPr>
            <a:r>
              <a:rPr lang="en-US" sz="5400" b="1" i="1" dirty="0">
                <a:solidFill>
                  <a:srgbClr val="C00000"/>
                </a:solidFill>
              </a:rPr>
              <a:t>ALREADY INFECTED OVER 213 COUNTRIES</a:t>
            </a:r>
          </a:p>
          <a:p>
            <a:pPr marL="457200" lvl="1" indent="0">
              <a:buNone/>
            </a:pPr>
            <a:r>
              <a:rPr lang="en-US" sz="5400" b="1" i="1" dirty="0"/>
              <a:t>Reported cases worldwide </a:t>
            </a:r>
            <a:r>
              <a:rPr lang="en-US" sz="4400" b="1" dirty="0"/>
              <a:t> 		23, 789,954 </a:t>
            </a:r>
            <a:r>
              <a:rPr lang="en-US" sz="3900" b="1" dirty="0"/>
              <a:t>(As of August 24)</a:t>
            </a:r>
            <a:r>
              <a:rPr lang="en-US" sz="4400" b="1" dirty="0"/>
              <a:t>	</a:t>
            </a:r>
          </a:p>
        </p:txBody>
      </p:sp>
      <p:graphicFrame>
        <p:nvGraphicFramePr>
          <p:cNvPr id="10242"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67773" name="Bitmap Image" r:id="rId3" imgW="11428571" imgH="5714286" progId="PBrush">
                  <p:embed/>
                </p:oleObj>
              </mc:Choice>
              <mc:Fallback>
                <p:oleObj name="Bitmap Image" r:id="rId3" imgW="11428571" imgH="5714286" progId="PBrush">
                  <p:embed/>
                  <p:pic>
                    <p:nvPicPr>
                      <p:cNvPr id="102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4664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4400" y="228600"/>
            <a:ext cx="7772400" cy="1143000"/>
          </a:xfrm>
        </p:spPr>
        <p:txBody>
          <a:bodyPr>
            <a:normAutofit fontScale="90000"/>
          </a:bodyPr>
          <a:lstStyle/>
          <a:p>
            <a:r>
              <a:rPr lang="en-US" altLang="en-US" sz="4800" b="1" dirty="0" err="1">
                <a:solidFill>
                  <a:srgbClr val="FF0000"/>
                </a:solidFill>
              </a:rPr>
              <a:t>CoVID</a:t>
            </a:r>
            <a:r>
              <a:rPr lang="en-US" altLang="en-US" sz="4800" b="1" dirty="0">
                <a:solidFill>
                  <a:srgbClr val="FF0000"/>
                </a:solidFill>
              </a:rPr>
              <a:t> 19 infection IN PAKISTAN</a:t>
            </a:r>
            <a:br>
              <a:rPr lang="en-US" altLang="en-US" sz="4800" b="1" dirty="0">
                <a:solidFill>
                  <a:srgbClr val="FF0000"/>
                </a:solidFill>
              </a:rPr>
            </a:br>
            <a:r>
              <a:rPr lang="en-US" sz="4800" b="1" dirty="0">
                <a:solidFill>
                  <a:schemeClr val="bg2">
                    <a:lumMod val="10000"/>
                  </a:schemeClr>
                </a:solidFill>
                <a:latin typeface="Lucida Bright" pitchFamily="18" charset="0"/>
                <a:cs typeface="Microsoft Tai Le" pitchFamily="34" charset="0"/>
              </a:rPr>
              <a:t>As of 24</a:t>
            </a:r>
            <a:r>
              <a:rPr lang="en-US" sz="4800" b="1" baseline="30000" dirty="0">
                <a:solidFill>
                  <a:schemeClr val="bg2">
                    <a:lumMod val="10000"/>
                  </a:schemeClr>
                </a:solidFill>
                <a:latin typeface="Lucida Bright" pitchFamily="18" charset="0"/>
                <a:cs typeface="Microsoft Tai Le" pitchFamily="34" charset="0"/>
              </a:rPr>
              <a:t>th</a:t>
            </a:r>
            <a:r>
              <a:rPr lang="en-US" sz="4800" b="1" dirty="0">
                <a:solidFill>
                  <a:schemeClr val="bg2">
                    <a:lumMod val="10000"/>
                  </a:schemeClr>
                </a:solidFill>
                <a:latin typeface="Lucida Bright" pitchFamily="18" charset="0"/>
                <a:cs typeface="Microsoft Tai Le" pitchFamily="34" charset="0"/>
              </a:rPr>
              <a:t> August</a:t>
            </a:r>
            <a:endParaRPr lang="en-US" altLang="en-US" sz="4800" b="1" dirty="0">
              <a:solidFill>
                <a:srgbClr val="FF0000"/>
              </a:solidFill>
            </a:endParaRPr>
          </a:p>
        </p:txBody>
      </p:sp>
      <p:sp>
        <p:nvSpPr>
          <p:cNvPr id="7171" name="Content Placeholder 2"/>
          <p:cNvSpPr>
            <a:spLocks noGrp="1"/>
          </p:cNvSpPr>
          <p:nvPr>
            <p:ph idx="1"/>
          </p:nvPr>
        </p:nvSpPr>
        <p:spPr>
          <a:xfrm>
            <a:off x="381000" y="1524000"/>
            <a:ext cx="8305800" cy="5029200"/>
          </a:xfrm>
        </p:spPr>
        <p:txBody>
          <a:bodyPr>
            <a:normAutofit/>
          </a:bodyPr>
          <a:lstStyle/>
          <a:p>
            <a:pPr algn="just">
              <a:buFont typeface="Arial" pitchFamily="34" charset="0"/>
              <a:buChar char="•"/>
            </a:pPr>
            <a:r>
              <a:rPr lang="en-US" sz="2700" b="1" dirty="0">
                <a:solidFill>
                  <a:schemeClr val="bg2">
                    <a:lumMod val="10000"/>
                  </a:schemeClr>
                </a:solidFill>
                <a:latin typeface="Lucida Bright" pitchFamily="18" charset="0"/>
                <a:cs typeface="Microsoft Tai Le" pitchFamily="34" charset="0"/>
              </a:rPr>
              <a:t>Infected 		</a:t>
            </a:r>
            <a:r>
              <a:rPr lang="en-US" sz="2700" b="1" dirty="0">
                <a:solidFill>
                  <a:srgbClr val="FF0000"/>
                </a:solidFill>
                <a:latin typeface="Lucida Bright" pitchFamily="18" charset="0"/>
                <a:cs typeface="Microsoft Tai Le" pitchFamily="34" charset="0"/>
              </a:rPr>
              <a:t>293,261</a:t>
            </a:r>
            <a:r>
              <a:rPr lang="en-US" sz="2700" b="1" dirty="0">
                <a:solidFill>
                  <a:schemeClr val="bg2">
                    <a:lumMod val="10000"/>
                  </a:schemeClr>
                </a:solidFill>
                <a:latin typeface="Lucida Bright" pitchFamily="18" charset="0"/>
                <a:cs typeface="Microsoft Tai Le" pitchFamily="34" charset="0"/>
              </a:rPr>
              <a:t> cases</a:t>
            </a:r>
          </a:p>
          <a:p>
            <a:pPr algn="just">
              <a:buFont typeface="Arial" pitchFamily="34" charset="0"/>
              <a:buChar char="•"/>
            </a:pPr>
            <a:r>
              <a:rPr lang="en-US" sz="2700" b="1" dirty="0">
                <a:solidFill>
                  <a:schemeClr val="bg2">
                    <a:lumMod val="10000"/>
                  </a:schemeClr>
                </a:solidFill>
                <a:latin typeface="Lucida Bright" pitchFamily="18" charset="0"/>
                <a:cs typeface="Microsoft Tai Le" pitchFamily="34" charset="0"/>
              </a:rPr>
              <a:t>Deaths			</a:t>
            </a:r>
            <a:r>
              <a:rPr lang="en-US" sz="2700" b="1" dirty="0">
                <a:solidFill>
                  <a:srgbClr val="FF0000"/>
                </a:solidFill>
                <a:latin typeface="Lucida Bright" pitchFamily="18" charset="0"/>
                <a:cs typeface="Microsoft Tai Le" pitchFamily="34" charset="0"/>
              </a:rPr>
              <a:t>6,244</a:t>
            </a:r>
          </a:p>
          <a:p>
            <a:pPr algn="just">
              <a:buFont typeface="Arial" pitchFamily="34" charset="0"/>
              <a:buChar char="•"/>
            </a:pPr>
            <a:r>
              <a:rPr lang="en-US" sz="2700" b="1" dirty="0">
                <a:solidFill>
                  <a:schemeClr val="bg2">
                    <a:lumMod val="10000"/>
                  </a:schemeClr>
                </a:solidFill>
                <a:latin typeface="Lucida Bright" pitchFamily="18" charset="0"/>
                <a:cs typeface="Microsoft Tai Le" pitchFamily="34" charset="0"/>
              </a:rPr>
              <a:t>Recovered 		</a:t>
            </a:r>
            <a:r>
              <a:rPr lang="en-US" sz="2700" b="1" dirty="0">
                <a:solidFill>
                  <a:srgbClr val="FF0000"/>
                </a:solidFill>
                <a:latin typeface="Lucida Bright" pitchFamily="18" charset="0"/>
                <a:cs typeface="Microsoft Tai Le" pitchFamily="34" charset="0"/>
              </a:rPr>
              <a:t>276,829</a:t>
            </a:r>
          </a:p>
          <a:p>
            <a:pPr algn="just">
              <a:buFont typeface="Arial" pitchFamily="34" charset="0"/>
              <a:buChar char="•"/>
            </a:pPr>
            <a:r>
              <a:rPr lang="en-US" sz="2700" b="1" dirty="0">
                <a:solidFill>
                  <a:schemeClr val="bg2">
                    <a:lumMod val="10000"/>
                  </a:schemeClr>
                </a:solidFill>
                <a:latin typeface="Lucida Bright" pitchFamily="18" charset="0"/>
                <a:cs typeface="Microsoft Tai Le" pitchFamily="34" charset="0"/>
              </a:rPr>
              <a:t>Critical/serious	771 </a:t>
            </a:r>
          </a:p>
          <a:p>
            <a:pPr algn="just">
              <a:buFont typeface="Arial" pitchFamily="34" charset="0"/>
              <a:buChar char="•"/>
            </a:pPr>
            <a:r>
              <a:rPr lang="en-US" sz="2400" b="1" i="1" dirty="0">
                <a:solidFill>
                  <a:srgbClr val="C00000"/>
                </a:solidFill>
                <a:latin typeface="Arial "/>
                <a:cs typeface="Microsoft Tai Le" pitchFamily="34" charset="0"/>
              </a:rPr>
              <a:t>Situation in neighboring Countries (deaths/total cases)</a:t>
            </a:r>
          </a:p>
          <a:p>
            <a:pPr lvl="1" algn="just">
              <a:buFont typeface="Arial" pitchFamily="34" charset="0"/>
              <a:buChar char="•"/>
            </a:pPr>
            <a:r>
              <a:rPr lang="en-US" sz="2300" b="1" dirty="0">
                <a:solidFill>
                  <a:schemeClr val="bg2">
                    <a:lumMod val="10000"/>
                  </a:schemeClr>
                </a:solidFill>
                <a:latin typeface="Lucida Bright" pitchFamily="18" charset="0"/>
                <a:cs typeface="Microsoft Tai Le" pitchFamily="34" charset="0"/>
              </a:rPr>
              <a:t>India 		</a:t>
            </a:r>
            <a:r>
              <a:rPr lang="en-US" sz="2300" b="1" dirty="0">
                <a:solidFill>
                  <a:srgbClr val="FF0000"/>
                </a:solidFill>
                <a:latin typeface="Lucida Bright" pitchFamily="18" charset="0"/>
                <a:cs typeface="Microsoft Tai Le" pitchFamily="34" charset="0"/>
              </a:rPr>
              <a:t>58546/3164881</a:t>
            </a:r>
          </a:p>
          <a:p>
            <a:pPr lvl="1" algn="just">
              <a:buFont typeface="Arial" pitchFamily="34" charset="0"/>
              <a:buChar char="•"/>
            </a:pPr>
            <a:r>
              <a:rPr lang="en-US" sz="2300" b="1" dirty="0">
                <a:solidFill>
                  <a:schemeClr val="bg2">
                    <a:lumMod val="10000"/>
                  </a:schemeClr>
                </a:solidFill>
                <a:latin typeface="Lucida Bright" pitchFamily="18" charset="0"/>
                <a:cs typeface="Microsoft Tai Le" pitchFamily="34" charset="0"/>
              </a:rPr>
              <a:t>Afghanistan	    </a:t>
            </a:r>
            <a:r>
              <a:rPr lang="en-US" sz="2300" b="1" dirty="0">
                <a:solidFill>
                  <a:srgbClr val="FF0000"/>
                </a:solidFill>
                <a:latin typeface="Lucida Bright" pitchFamily="18" charset="0"/>
                <a:cs typeface="Microsoft Tai Le" pitchFamily="34" charset="0"/>
              </a:rPr>
              <a:t>1389/38054</a:t>
            </a:r>
          </a:p>
          <a:p>
            <a:pPr lvl="1" algn="just">
              <a:buFont typeface="Arial" pitchFamily="34" charset="0"/>
              <a:buChar char="•"/>
            </a:pPr>
            <a:r>
              <a:rPr lang="en-US" sz="2300" b="1" dirty="0">
                <a:solidFill>
                  <a:schemeClr val="bg2">
                    <a:lumMod val="10000"/>
                  </a:schemeClr>
                </a:solidFill>
                <a:latin typeface="Lucida Bright" pitchFamily="18" charset="0"/>
                <a:cs typeface="Microsoft Tai Le" pitchFamily="34" charset="0"/>
              </a:rPr>
              <a:t>Iran		</a:t>
            </a:r>
            <a:r>
              <a:rPr lang="en-US" sz="2300" b="1" dirty="0">
                <a:solidFill>
                  <a:srgbClr val="FF0000"/>
                </a:solidFill>
                <a:latin typeface="Lucida Bright" pitchFamily="18" charset="0"/>
                <a:cs typeface="Microsoft Tai Le" pitchFamily="34" charset="0"/>
              </a:rPr>
              <a:t>20776/361150</a:t>
            </a:r>
          </a:p>
          <a:p>
            <a:pPr lvl="1" algn="just">
              <a:buFont typeface="Arial" pitchFamily="34" charset="0"/>
              <a:buChar char="•"/>
            </a:pPr>
            <a:r>
              <a:rPr lang="en-US" sz="2300" b="1" dirty="0">
                <a:solidFill>
                  <a:schemeClr val="bg2">
                    <a:lumMod val="10000"/>
                  </a:schemeClr>
                </a:solidFill>
                <a:latin typeface="Lucida Bright" pitchFamily="18" charset="0"/>
                <a:cs typeface="Microsoft Tai Le" pitchFamily="34" charset="0"/>
              </a:rPr>
              <a:t>China 		  </a:t>
            </a:r>
            <a:r>
              <a:rPr lang="en-US" sz="2300" b="1" dirty="0">
                <a:solidFill>
                  <a:srgbClr val="FF0000"/>
                </a:solidFill>
                <a:latin typeface="Lucida Bright" pitchFamily="18" charset="0"/>
                <a:cs typeface="Microsoft Tai Le" pitchFamily="34" charset="0"/>
              </a:rPr>
              <a:t>4634/84967</a:t>
            </a:r>
            <a:r>
              <a:rPr lang="en-US" sz="2300" b="1" dirty="0">
                <a:solidFill>
                  <a:schemeClr val="bg2">
                    <a:lumMod val="10000"/>
                  </a:schemeClr>
                </a:solidFill>
                <a:latin typeface="Lucida Bright" pitchFamily="18" charset="0"/>
                <a:cs typeface="Microsoft Tai Le" pitchFamily="34" charset="0"/>
              </a:rPr>
              <a:t>			  </a:t>
            </a:r>
          </a:p>
          <a:p>
            <a:pPr algn="just">
              <a:buFont typeface="Arial" pitchFamily="34" charset="0"/>
              <a:buChar char="•"/>
            </a:pPr>
            <a:endParaRPr lang="en-US" sz="2700" b="1" dirty="0">
              <a:solidFill>
                <a:schemeClr val="bg2">
                  <a:lumMod val="10000"/>
                </a:schemeClr>
              </a:solidFill>
              <a:latin typeface="Lucida Bright" pitchFamily="18" charset="0"/>
              <a:cs typeface="Microsoft Tai Le" pitchFamily="34" charset="0"/>
            </a:endParaRPr>
          </a:p>
          <a:p>
            <a:pPr algn="just"/>
            <a:endParaRPr lang="en-US" sz="2700" b="1" dirty="0">
              <a:solidFill>
                <a:schemeClr val="bg2">
                  <a:lumMod val="10000"/>
                </a:schemeClr>
              </a:solidFill>
              <a:latin typeface="Lucida Bright" pitchFamily="18" charset="0"/>
              <a:cs typeface="Microsoft Tai Le" pitchFamily="34" charset="0"/>
            </a:endParaRPr>
          </a:p>
        </p:txBody>
      </p:sp>
      <p:sp>
        <p:nvSpPr>
          <p:cNvPr id="4" name="Rectangle 3"/>
          <p:cNvSpPr/>
          <p:nvPr/>
        </p:nvSpPr>
        <p:spPr>
          <a:xfrm>
            <a:off x="2286000" y="13374469"/>
            <a:ext cx="4572000" cy="646331"/>
          </a:xfrm>
          <a:prstGeom prst="rect">
            <a:avLst/>
          </a:prstGeom>
        </p:spPr>
        <p:txBody>
          <a:bodyPr>
            <a:spAutoFit/>
          </a:bodyPr>
          <a:lstStyle/>
          <a:p>
            <a:endParaRPr lang="en-US" dirty="0"/>
          </a:p>
          <a:p>
            <a:endParaRPr lang="en-US" dirty="0"/>
          </a:p>
        </p:txBody>
      </p:sp>
      <p:graphicFrame>
        <p:nvGraphicFramePr>
          <p:cNvPr id="5122" name="Object 2"/>
          <p:cNvGraphicFramePr>
            <a:graphicFrameLocks noChangeAspect="1"/>
          </p:cNvGraphicFramePr>
          <p:nvPr/>
        </p:nvGraphicFramePr>
        <p:xfrm>
          <a:off x="7239000" y="5905500"/>
          <a:ext cx="1905000" cy="952500"/>
        </p:xfrm>
        <a:graphic>
          <a:graphicData uri="http://schemas.openxmlformats.org/presentationml/2006/ole">
            <mc:AlternateContent xmlns:mc="http://schemas.openxmlformats.org/markup-compatibility/2006">
              <mc:Choice xmlns:v="urn:schemas-microsoft-com:vml" Requires="v">
                <p:oleObj spid="_x0000_s5406" name="Bitmap Image" r:id="rId3" imgW="11428571" imgH="5714286" progId="PBrush">
                  <p:embed/>
                </p:oleObj>
              </mc:Choice>
              <mc:Fallback>
                <p:oleObj name="Bitmap Image" r:id="rId3" imgW="11428571" imgH="57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905500"/>
                        <a:ext cx="1905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 </a:t>
            </a:r>
            <a:r>
              <a:rPr lang="en-US" b="1" dirty="0"/>
              <a:t>Countries with deaths </a:t>
            </a:r>
            <a:r>
              <a:rPr lang="en-US" b="1" u="sng" dirty="0"/>
              <a:t>&lt;</a:t>
            </a:r>
            <a:r>
              <a:rPr lang="en-US" b="1" dirty="0"/>
              <a:t> 25:</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solidFill>
                  <a:srgbClr val="C00000"/>
                </a:solidFill>
              </a:rPr>
              <a:t>Epidemiologists need to investigate the reasons of low prevalence in following countries.</a:t>
            </a:r>
          </a:p>
          <a:p>
            <a:r>
              <a:rPr lang="en-US" b="1" dirty="0" err="1"/>
              <a:t>Rawanda</a:t>
            </a:r>
            <a:r>
              <a:rPr lang="en-US" b="1" dirty="0"/>
              <a:t>, Maldives, Sri Lanka, </a:t>
            </a:r>
            <a:r>
              <a:rPr lang="en-US" b="1" dirty="0" err="1"/>
              <a:t>Mozabique,Iceland</a:t>
            </a:r>
            <a:r>
              <a:rPr lang="en-US" b="1" dirty="0"/>
              <a:t>, </a:t>
            </a:r>
            <a:r>
              <a:rPr lang="en-US" b="1" dirty="0" err="1"/>
              <a:t>Newzealand</a:t>
            </a:r>
            <a:r>
              <a:rPr lang="en-US" b="1" dirty="0"/>
              <a:t>, Uganda, Jordan, Cyprus, Georgia, Bahamas, Malta, Botswana, Jamaica, Aruba, Vietnam, Lesotho, Sao Tome and </a:t>
            </a:r>
            <a:r>
              <a:rPr lang="en-US" b="1" dirty="0" err="1"/>
              <a:t>principe</a:t>
            </a:r>
            <a:r>
              <a:rPr lang="en-US" b="1" dirty="0"/>
              <a:t>, Reunion, Diamond Prince, Guyana, Tanzania, Burundi, Taiwan, Mauritius, Papua new </a:t>
            </a:r>
            <a:r>
              <a:rPr lang="en-US" b="1" dirty="0" err="1"/>
              <a:t>Guinae</a:t>
            </a:r>
            <a:r>
              <a:rPr lang="en-US" b="1" dirty="0"/>
              <a:t>, (and many others) </a:t>
            </a:r>
          </a:p>
          <a:p>
            <a:endParaRPr lang="en-US" b="1" dirty="0">
              <a:solidFill>
                <a:srgbClr val="C00000"/>
              </a:solidFill>
            </a:endParaRPr>
          </a:p>
          <a:p>
            <a:endParaRPr lang="en-US" dirty="0"/>
          </a:p>
        </p:txBody>
      </p:sp>
    </p:spTree>
    <p:extLst>
      <p:ext uri="{BB962C8B-B14F-4D97-AF65-F5344CB8AC3E}">
        <p14:creationId xmlns:p14="http://schemas.microsoft.com/office/powerpoint/2010/main" val="2664896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sz="3600" b="1" dirty="0">
                <a:solidFill>
                  <a:srgbClr val="280E09"/>
                </a:solidFill>
                <a:latin typeface="Arial" panose="020B0604020202020204" pitchFamily="34" charset="0"/>
                <a:cs typeface="Arial" panose="020B0604020202020204" pitchFamily="34" charset="0"/>
              </a:rPr>
              <a:t>SARS</a:t>
            </a:r>
            <a:r>
              <a:rPr lang="en-US" sz="3600" b="1" dirty="0">
                <a:solidFill>
                  <a:srgbClr val="FF0000"/>
                </a:solidFill>
                <a:latin typeface="Arial" panose="020B0604020202020204" pitchFamily="34" charset="0"/>
                <a:cs typeface="Arial" panose="020B0604020202020204" pitchFamily="34" charset="0"/>
              </a:rPr>
              <a:t>-CoV-2:</a:t>
            </a:r>
            <a:r>
              <a:rPr lang="en-US" sz="3600" b="1" dirty="0">
                <a:solidFill>
                  <a:srgbClr val="280E09"/>
                </a:solidFill>
                <a:latin typeface="Arial" panose="020B0604020202020204" pitchFamily="34" charset="0"/>
                <a:cs typeface="Arial" panose="020B0604020202020204" pitchFamily="34" charset="0"/>
              </a:rPr>
              <a:t> 	Important Characteristics </a:t>
            </a:r>
            <a:endParaRPr lang="en-US" dirty="0"/>
          </a:p>
        </p:txBody>
      </p:sp>
      <p:sp>
        <p:nvSpPr>
          <p:cNvPr id="3" name="Content Placeholder 2"/>
          <p:cNvSpPr>
            <a:spLocks noGrp="1"/>
          </p:cNvSpPr>
          <p:nvPr>
            <p:ph idx="1"/>
          </p:nvPr>
        </p:nvSpPr>
        <p:spPr/>
        <p:txBody>
          <a:bodyPr>
            <a:normAutofit fontScale="92500" lnSpcReduction="10000"/>
          </a:bodyPr>
          <a:lstStyle/>
          <a:p>
            <a:pPr marL="469901" lvl="1" indent="-182563">
              <a:spcBef>
                <a:spcPts val="913"/>
              </a:spcBef>
              <a:buClr>
                <a:srgbClr val="9E3611"/>
              </a:buClr>
              <a:buFont typeface="Wingdings" pitchFamily="2" charset="2"/>
              <a:buChar char=""/>
              <a:tabLst>
                <a:tab pos="195263" algn="l"/>
              </a:tabLst>
            </a:pPr>
            <a:r>
              <a:rPr lang="en-US" sz="2400" b="1" dirty="0">
                <a:solidFill>
                  <a:srgbClr val="1C0A06"/>
                </a:solidFill>
                <a:latin typeface="Arial" panose="020B0604020202020204" pitchFamily="34" charset="0"/>
                <a:ea typeface="Schoolbook Uralic"/>
                <a:cs typeface="Arial" panose="020B0604020202020204" pitchFamily="34" charset="0"/>
              </a:rPr>
              <a:t>Bats could be orig</a:t>
            </a:r>
            <a:r>
              <a:rPr lang="en-US" sz="2400" b="1" dirty="0">
                <a:solidFill>
                  <a:schemeClr val="tx1">
                    <a:lumMod val="95000"/>
                    <a:lumOff val="5000"/>
                  </a:schemeClr>
                </a:solidFill>
                <a:latin typeface="Arial" panose="020B0604020202020204" pitchFamily="34" charset="0"/>
                <a:ea typeface="Schoolbook Uralic"/>
                <a:cs typeface="Arial" panose="020B0604020202020204" pitchFamily="34" charset="0"/>
              </a:rPr>
              <a:t>inal source of SARS-CoV-2 </a:t>
            </a:r>
          </a:p>
          <a:p>
            <a:pPr marL="469901" lvl="1" indent="-182563">
              <a:spcBef>
                <a:spcPts val="913"/>
              </a:spcBef>
              <a:buClr>
                <a:srgbClr val="9E3611"/>
              </a:buClr>
              <a:buFont typeface="Wingdings" pitchFamily="2" charset="2"/>
              <a:buChar char=""/>
              <a:tabLst>
                <a:tab pos="195263" algn="l"/>
              </a:tabLst>
            </a:pPr>
            <a:r>
              <a:rPr lang="en-US" sz="2400" b="1" dirty="0">
                <a:solidFill>
                  <a:schemeClr val="tx1">
                    <a:lumMod val="95000"/>
                    <a:lumOff val="5000"/>
                  </a:schemeClr>
                </a:solidFill>
                <a:latin typeface="Arial" panose="020B0604020202020204" pitchFamily="34" charset="0"/>
                <a:cs typeface="Arial" panose="020B0604020202020204" pitchFamily="34" charset="0"/>
              </a:rPr>
              <a:t>96 % sequence homology to bats </a:t>
            </a:r>
            <a:r>
              <a:rPr lang="en-US" sz="2400" b="1" dirty="0" err="1">
                <a:solidFill>
                  <a:schemeClr val="tx1">
                    <a:lumMod val="95000"/>
                    <a:lumOff val="5000"/>
                  </a:schemeClr>
                </a:solidFill>
                <a:latin typeface="Arial" panose="020B0604020202020204" pitchFamily="34" charset="0"/>
                <a:cs typeface="Arial" panose="020B0604020202020204" pitchFamily="34" charset="0"/>
              </a:rPr>
              <a:t>CoV</a:t>
            </a:r>
            <a:r>
              <a:rPr lang="en-US" sz="2400" b="1" dirty="0">
                <a:solidFill>
                  <a:schemeClr val="tx1">
                    <a:lumMod val="95000"/>
                    <a:lumOff val="5000"/>
                  </a:schemeClr>
                </a:solidFill>
                <a:latin typeface="Arial" panose="020B0604020202020204" pitchFamily="34" charset="0"/>
                <a:cs typeface="Arial" panose="020B0604020202020204" pitchFamily="34" charset="0"/>
              </a:rPr>
              <a:t> and 80 % identical to SARS virus</a:t>
            </a:r>
          </a:p>
          <a:p>
            <a:pPr marL="469901" lvl="1" indent="-182563">
              <a:spcBef>
                <a:spcPts val="913"/>
              </a:spcBef>
              <a:buClr>
                <a:srgbClr val="9E3611"/>
              </a:buClr>
              <a:buFont typeface="Wingdings" pitchFamily="2" charset="2"/>
              <a:buChar char=""/>
              <a:tabLst>
                <a:tab pos="195263" algn="l"/>
              </a:tabLst>
            </a:pPr>
            <a:r>
              <a:rPr lang="en-US" sz="2400" b="1" dirty="0">
                <a:solidFill>
                  <a:schemeClr val="tx1">
                    <a:lumMod val="95000"/>
                    <a:lumOff val="5000"/>
                  </a:schemeClr>
                </a:solidFill>
                <a:latin typeface="Arial" panose="020B0604020202020204" pitchFamily="34" charset="0"/>
                <a:ea typeface="Schoolbook Uralic"/>
                <a:cs typeface="Arial" panose="020B0604020202020204" pitchFamily="34" charset="0"/>
              </a:rPr>
              <a:t>Displays frequency of mutation</a:t>
            </a:r>
          </a:p>
          <a:p>
            <a:pPr marL="469901" lvl="1" indent="-182563">
              <a:spcBef>
                <a:spcPts val="913"/>
              </a:spcBef>
              <a:buClr>
                <a:srgbClr val="9E3611"/>
              </a:buClr>
              <a:buFont typeface="Wingdings" pitchFamily="2" charset="2"/>
              <a:buChar char=""/>
              <a:tabLst>
                <a:tab pos="195263" algn="l"/>
              </a:tabLst>
            </a:pPr>
            <a:r>
              <a:rPr lang="en-US" sz="2400" b="1" dirty="0">
                <a:solidFill>
                  <a:schemeClr val="tx1">
                    <a:lumMod val="95000"/>
                    <a:lumOff val="5000"/>
                  </a:schemeClr>
                </a:solidFill>
                <a:latin typeface="Arial" panose="020B0604020202020204" pitchFamily="34" charset="0"/>
                <a:ea typeface="Schoolbook Uralic"/>
                <a:cs typeface="Arial" panose="020B0604020202020204" pitchFamily="34" charset="0"/>
              </a:rPr>
              <a:t>Difficult to grow in cell culture</a:t>
            </a:r>
          </a:p>
          <a:p>
            <a:pPr marL="469901" lvl="1" indent="-182563">
              <a:spcBef>
                <a:spcPts val="913"/>
              </a:spcBef>
              <a:buClr>
                <a:srgbClr val="9E3611"/>
              </a:buClr>
              <a:buFont typeface="Wingdings" pitchFamily="2" charset="2"/>
              <a:buChar char=""/>
              <a:tabLst>
                <a:tab pos="195263" algn="l"/>
              </a:tabLst>
            </a:pPr>
            <a:r>
              <a:rPr lang="en-US" sz="2400" b="1" dirty="0">
                <a:solidFill>
                  <a:schemeClr val="tx1">
                    <a:lumMod val="95000"/>
                    <a:lumOff val="5000"/>
                  </a:schemeClr>
                </a:solidFill>
                <a:latin typeface="Arial" panose="020B0604020202020204" pitchFamily="34" charset="0"/>
                <a:ea typeface="Schoolbook Uralic"/>
                <a:cs typeface="Arial" panose="020B0604020202020204" pitchFamily="34" charset="0"/>
              </a:rPr>
              <a:t>Generally h</a:t>
            </a:r>
            <a:r>
              <a:rPr lang="en-US" sz="2400" b="1" dirty="0">
                <a:solidFill>
                  <a:schemeClr val="tx1">
                    <a:lumMod val="95000"/>
                    <a:lumOff val="5000"/>
                  </a:schemeClr>
                </a:solidFill>
                <a:latin typeface="Arial" panose="020B0604020202020204" pitchFamily="34" charset="0"/>
                <a:cs typeface="Arial" panose="020B0604020202020204" pitchFamily="34" charset="0"/>
              </a:rPr>
              <a:t>ave tropism for respiratory and intestinal epithelium but can also infect other systems </a:t>
            </a:r>
          </a:p>
          <a:p>
            <a:pPr marL="469901" lvl="1" indent="-182563">
              <a:spcBef>
                <a:spcPts val="913"/>
              </a:spcBef>
              <a:buClr>
                <a:srgbClr val="9E3611"/>
              </a:buClr>
              <a:buFont typeface="Wingdings" pitchFamily="2" charset="2"/>
              <a:buChar char=""/>
              <a:tabLst>
                <a:tab pos="195263" algn="l"/>
              </a:tabLst>
            </a:pPr>
            <a:r>
              <a:rPr lang="en-US" sz="2400" b="1" dirty="0">
                <a:solidFill>
                  <a:schemeClr val="tx1">
                    <a:lumMod val="95000"/>
                    <a:lumOff val="5000"/>
                  </a:schemeClr>
                </a:solidFill>
                <a:latin typeface="Arial" panose="020B0604020202020204" pitchFamily="34" charset="0"/>
                <a:cs typeface="Arial" panose="020B0604020202020204" pitchFamily="34" charset="0"/>
              </a:rPr>
              <a:t>Asymptomatic infection (without clinical signs) carriers (</a:t>
            </a:r>
            <a:r>
              <a:rPr lang="en-US" sz="2400" b="1" dirty="0">
                <a:solidFill>
                  <a:schemeClr val="tx1">
                    <a:lumMod val="95000"/>
                    <a:lumOff val="5000"/>
                  </a:schemeClr>
                </a:solidFill>
              </a:rPr>
              <a:t>One case infected 5 people without showing clinical signs).</a:t>
            </a:r>
          </a:p>
          <a:p>
            <a:pPr marL="469901" lvl="1" indent="-182563">
              <a:spcBef>
                <a:spcPts val="913"/>
              </a:spcBef>
              <a:buClr>
                <a:srgbClr val="9E3611"/>
              </a:buClr>
              <a:buFont typeface="Wingdings" pitchFamily="2" charset="2"/>
              <a:buChar char=""/>
              <a:tabLst>
                <a:tab pos="195263" algn="l"/>
              </a:tabLst>
            </a:pP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a:solidFill>
                  <a:schemeClr val="tx1">
                    <a:lumMod val="95000"/>
                    <a:lumOff val="5000"/>
                  </a:schemeClr>
                </a:solidFill>
                <a:latin typeface="Arial" panose="020B0604020202020204" pitchFamily="34" charset="0"/>
                <a:ea typeface="Schoolbook Uralic"/>
                <a:cs typeface="Arial" panose="020B0604020202020204" pitchFamily="34" charset="0"/>
              </a:rPr>
              <a:t>No pre-existing immunity to SARS-CoV-2; vaccines being developed  </a:t>
            </a:r>
          </a:p>
          <a:p>
            <a:pPr marL="469901" lvl="1" indent="-182563">
              <a:spcBef>
                <a:spcPts val="913"/>
              </a:spcBef>
              <a:buClr>
                <a:srgbClr val="9E3611"/>
              </a:buClr>
              <a:buFont typeface="Wingdings" pitchFamily="2" charset="2"/>
              <a:buChar char=""/>
              <a:tabLst>
                <a:tab pos="195263" algn="l"/>
              </a:tabLst>
            </a:pPr>
            <a:r>
              <a:rPr lang="en-US" sz="2400" b="1" dirty="0">
                <a:solidFill>
                  <a:schemeClr val="tx1">
                    <a:lumMod val="95000"/>
                    <a:lumOff val="5000"/>
                  </a:schemeClr>
                </a:solidFill>
                <a:latin typeface="Arial" panose="020B0604020202020204" pitchFamily="34" charset="0"/>
                <a:ea typeface="Schoolbook Uralic"/>
                <a:cs typeface="Arial" panose="020B0604020202020204" pitchFamily="34" charset="0"/>
              </a:rPr>
              <a:t>Only poorly effective antiviral drugs available</a:t>
            </a:r>
          </a:p>
          <a:p>
            <a:pPr marL="469901" lvl="1" indent="-182563">
              <a:spcBef>
                <a:spcPts val="913"/>
              </a:spcBef>
              <a:buClr>
                <a:srgbClr val="9E3611"/>
              </a:buClr>
              <a:buFont typeface="Wingdings" pitchFamily="2" charset="2"/>
              <a:buChar char=""/>
              <a:tabLst>
                <a:tab pos="195263" algn="l"/>
              </a:tabLst>
            </a:pPr>
            <a:endParaRPr lang="en-US" sz="2400" b="1" dirty="0">
              <a:solidFill>
                <a:srgbClr val="1C0A06"/>
              </a:solidFill>
              <a:latin typeface="Arial" panose="020B0604020202020204" pitchFamily="34" charset="0"/>
              <a:ea typeface="Schoolbook Uralic"/>
              <a:cs typeface="Arial" panose="020B0604020202020204" pitchFamily="34" charset="0"/>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58" y="53752"/>
            <a:ext cx="8229600" cy="1143000"/>
          </a:xfrm>
        </p:spPr>
        <p:txBody>
          <a:bodyPr>
            <a:normAutofit/>
          </a:bodyPr>
          <a:lstStyle/>
          <a:p>
            <a:r>
              <a:rPr lang="en-US" dirty="0"/>
              <a:t>Effects of COVID-19 on normal life</a:t>
            </a:r>
          </a:p>
        </p:txBody>
      </p:sp>
      <p:sp>
        <p:nvSpPr>
          <p:cNvPr id="3" name="Content Placeholder 2"/>
          <p:cNvSpPr>
            <a:spLocks noGrp="1"/>
          </p:cNvSpPr>
          <p:nvPr>
            <p:ph idx="1"/>
          </p:nvPr>
        </p:nvSpPr>
        <p:spPr>
          <a:xfrm>
            <a:off x="457200" y="1052736"/>
            <a:ext cx="8229600" cy="4525963"/>
          </a:xfrm>
        </p:spPr>
        <p:txBody>
          <a:bodyPr>
            <a:noAutofit/>
          </a:bodyPr>
          <a:lstStyle/>
          <a:p>
            <a:r>
              <a:rPr lang="en-US" sz="2400" dirty="0">
                <a:latin typeface="Arial" panose="020B0604020202020204" pitchFamily="34" charset="0"/>
                <a:cs typeface="Arial" panose="020B0604020202020204" pitchFamily="34" charset="0"/>
              </a:rPr>
              <a:t>Routine life activities are being halted</a:t>
            </a:r>
          </a:p>
          <a:p>
            <a:r>
              <a:rPr lang="en-US" sz="2400" dirty="0">
                <a:latin typeface="Arial" panose="020B0604020202020204" pitchFamily="34" charset="0"/>
                <a:cs typeface="Arial" panose="020B0604020202020204" pitchFamily="34" charset="0"/>
              </a:rPr>
              <a:t>Social distancing from masses </a:t>
            </a:r>
          </a:p>
          <a:p>
            <a:r>
              <a:rPr lang="en-US" sz="2400" dirty="0">
                <a:latin typeface="Arial" panose="020B0604020202020204" pitchFamily="34" charset="0"/>
                <a:cs typeface="Arial" panose="020B0604020202020204" pitchFamily="34" charset="0"/>
              </a:rPr>
              <a:t>School, colleges, training centers, cinemas, theatres etc.  closed</a:t>
            </a:r>
          </a:p>
          <a:p>
            <a:r>
              <a:rPr lang="en-US" sz="2400" dirty="0">
                <a:latin typeface="Arial" panose="020B0604020202020204" pitchFamily="34" charset="0"/>
                <a:cs typeface="Arial" panose="020B0604020202020204" pitchFamily="34" charset="0"/>
              </a:rPr>
              <a:t>Congregations at churches and  mosques, sports, wedding ceremonies, Pakistan Independence/ March 23 parades, air flights etc., suspended.</a:t>
            </a:r>
          </a:p>
          <a:p>
            <a:r>
              <a:rPr lang="en-US" sz="2400" dirty="0">
                <a:latin typeface="Arial" panose="020B0604020202020204" pitchFamily="34" charset="0"/>
                <a:cs typeface="Arial" panose="020B0604020202020204" pitchFamily="34" charset="0"/>
              </a:rPr>
              <a:t>Stock markets are down/crashed</a:t>
            </a:r>
          </a:p>
          <a:p>
            <a:r>
              <a:rPr lang="en-US" sz="2400" dirty="0">
                <a:latin typeface="Arial" panose="020B0604020202020204" pitchFamily="34" charset="0"/>
                <a:cs typeface="Arial" panose="020B0604020202020204" pitchFamily="34" charset="0"/>
              </a:rPr>
              <a:t> Global economic proble</a:t>
            </a:r>
            <a:r>
              <a:rPr lang="en-US" sz="2400" dirty="0">
                <a:solidFill>
                  <a:schemeClr val="tx1">
                    <a:lumMod val="95000"/>
                    <a:lumOff val="5000"/>
                  </a:schemeClr>
                </a:solidFill>
                <a:latin typeface="Arial" panose="020B0604020202020204" pitchFamily="34" charset="0"/>
                <a:cs typeface="Arial" panose="020B0604020202020204" pitchFamily="34" charset="0"/>
              </a:rPr>
              <a:t>ms, all types of trade and oil prices negatively affected; drastic rehabilitation measures needed</a:t>
            </a:r>
          </a:p>
          <a:p>
            <a:r>
              <a:rPr lang="en-US" sz="2400" dirty="0">
                <a:solidFill>
                  <a:schemeClr val="tx1">
                    <a:lumMod val="95000"/>
                    <a:lumOff val="5000"/>
                  </a:schemeClr>
                </a:solidFill>
                <a:latin typeface="Arial" panose="020B0604020202020204" pitchFamily="34" charset="0"/>
                <a:cs typeface="Arial" panose="020B0604020202020204" pitchFamily="34" charset="0"/>
              </a:rPr>
              <a:t>National and international emergencies</a:t>
            </a:r>
          </a:p>
          <a:p>
            <a:r>
              <a:rPr lang="en-US" sz="2400" dirty="0">
                <a:solidFill>
                  <a:schemeClr val="tx1">
                    <a:lumMod val="95000"/>
                    <a:lumOff val="5000"/>
                  </a:schemeClr>
                </a:solidFill>
                <a:cs typeface="Arial" panose="020B0604020202020204" pitchFamily="34" charset="0"/>
              </a:rPr>
              <a:t>WHO declared it - </a:t>
            </a:r>
            <a:r>
              <a:rPr lang="en-US" sz="2000" dirty="0">
                <a:solidFill>
                  <a:schemeClr val="tx1">
                    <a:lumMod val="95000"/>
                    <a:lumOff val="5000"/>
                  </a:schemeClr>
                </a:solidFill>
                <a:cs typeface="Arial" panose="020B0604020202020204" pitchFamily="34" charset="0"/>
              </a:rPr>
              <a:t>global health emergency on January 30, 2020,and pandemic on </a:t>
            </a:r>
            <a:r>
              <a:rPr lang="en-US" sz="2000" dirty="0">
                <a:solidFill>
                  <a:schemeClr val="tx1">
                    <a:lumMod val="95000"/>
                    <a:lumOff val="5000"/>
                  </a:schemeClr>
                </a:solidFill>
              </a:rPr>
              <a:t>March 11</a:t>
            </a:r>
            <a:r>
              <a:rPr lang="en-US" sz="2000" baseline="30000" dirty="0">
                <a:solidFill>
                  <a:schemeClr val="tx1">
                    <a:lumMod val="95000"/>
                    <a:lumOff val="5000"/>
                  </a:schemeClr>
                </a:solidFill>
              </a:rPr>
              <a:t>th</a:t>
            </a:r>
            <a:r>
              <a:rPr lang="en-US" sz="2000" dirty="0">
                <a:solidFill>
                  <a:schemeClr val="tx1">
                    <a:lumMod val="95000"/>
                    <a:lumOff val="5000"/>
                  </a:schemeClr>
                </a:solidFill>
              </a:rPr>
              <a:t>, 2020 </a:t>
            </a:r>
            <a:endParaRPr lang="en-US" sz="2000" dirty="0">
              <a:solidFill>
                <a:schemeClr val="tx1">
                  <a:lumMod val="95000"/>
                  <a:lumOff val="5000"/>
                </a:schemeClr>
              </a:solidFill>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2305</Words>
  <Application>Microsoft Office PowerPoint</Application>
  <PresentationFormat>On-screen Show (4:3)</PresentationFormat>
  <Paragraphs>273</Paragraphs>
  <Slides>42</Slides>
  <Notes>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7" baseType="lpstr">
      <vt:lpstr>Arial</vt:lpstr>
      <vt:lpstr>Arial </vt:lpstr>
      <vt:lpstr>Arial Black</vt:lpstr>
      <vt:lpstr>Arial Rounded MT Bold</vt:lpstr>
      <vt:lpstr>Calibri</vt:lpstr>
      <vt:lpstr>Calibri Light</vt:lpstr>
      <vt:lpstr>Comic Sans MS</vt:lpstr>
      <vt:lpstr>Lucida Bright</vt:lpstr>
      <vt:lpstr>Microsoft Tai Le</vt:lpstr>
      <vt:lpstr>Perpetua</vt:lpstr>
      <vt:lpstr>Schoolbook Uralic</vt:lpstr>
      <vt:lpstr>Times New Roman</vt:lpstr>
      <vt:lpstr>Wingdings</vt:lpstr>
      <vt:lpstr>Office Theme</vt:lpstr>
      <vt:lpstr>Bitmap Image</vt:lpstr>
      <vt:lpstr>Fight against 2019-Novel Coronavirus Disease </vt:lpstr>
      <vt:lpstr>PowerPoint Presentation</vt:lpstr>
      <vt:lpstr>7 types of Human Coronaviruses (CoVs)</vt:lpstr>
      <vt:lpstr>Coronaviruses</vt:lpstr>
      <vt:lpstr>Pandemic level</vt:lpstr>
      <vt:lpstr>CoVID 19 infection IN PAKISTAN As of 24th August</vt:lpstr>
      <vt:lpstr> Countries with deaths &lt; 25:</vt:lpstr>
      <vt:lpstr>SARS-CoV-2:  Important Characteristics </vt:lpstr>
      <vt:lpstr>Effects of COVID-19 on normal life</vt:lpstr>
      <vt:lpstr>Transmission</vt:lpstr>
      <vt:lpstr>Animal CoVs</vt:lpstr>
      <vt:lpstr>PowerPoint Presentation</vt:lpstr>
      <vt:lpstr>Susceptibility/survival of Virus</vt:lpstr>
      <vt:lpstr>PowerPoint Presentation</vt:lpstr>
      <vt:lpstr>PowerPoint Presentation</vt:lpstr>
      <vt:lpstr>HERD IMMUNITY</vt:lpstr>
      <vt:lpstr>PowerPoint Presentation</vt:lpstr>
      <vt:lpstr>VACCINE TYPES</vt:lpstr>
      <vt:lpstr>SARS-CoV-2 Vaccine Development; May not be available to help in control of present pandemic </vt:lpstr>
      <vt:lpstr>PowerPoint Presentation</vt:lpstr>
      <vt:lpstr>CORONAVIRUS VACCINE TRACKER CVT</vt:lpstr>
      <vt:lpstr>CVT</vt:lpstr>
      <vt:lpstr>CVT</vt:lpstr>
      <vt:lpstr>Diagnostic tests</vt:lpstr>
      <vt:lpstr>PLASMA THERAPY</vt:lpstr>
      <vt:lpstr>Potential Risks of Convalescent Plasma</vt:lpstr>
      <vt:lpstr>CoVID Myths vs Reality</vt:lpstr>
      <vt:lpstr>CoVID-19 myths vs reality </vt:lpstr>
      <vt:lpstr>Precautionary &amp; control measures</vt:lpstr>
      <vt:lpstr>Precautionary &amp; control measures</vt:lpstr>
      <vt:lpstr>Precautionary &amp; control measures</vt:lpstr>
      <vt:lpstr>Precautionary &amp; control measures</vt:lpstr>
      <vt:lpstr>Precautionary&amp; control measures</vt:lpstr>
      <vt:lpstr>Precautionary &amp; control measures</vt:lpstr>
      <vt:lpstr>Precautionary &amp; control measures</vt:lpstr>
      <vt:lpstr>Precautionary &amp; control measures</vt:lpstr>
      <vt:lpstr>Precautionary &amp; control measures</vt:lpstr>
      <vt:lpstr>Precautionary &amp; control measures</vt:lpstr>
      <vt:lpstr>Role of international organizations </vt:lpstr>
      <vt:lpstr>Way Forward</vt:lpstr>
      <vt:lpstr>MESSAGE FROM THE PRESENTATION</vt:lpstr>
      <vt:lpstr>OUR PLEDGE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against 2019-Novel Coronavirus Disease</dc:title>
  <dc:creator>Dr Muhammad Akram Munir</dc:creator>
  <cp:lastModifiedBy>Dr. Sana Zahoor</cp:lastModifiedBy>
  <cp:revision>31</cp:revision>
  <dcterms:modified xsi:type="dcterms:W3CDTF">2020-09-09T11:55:48Z</dcterms:modified>
</cp:coreProperties>
</file>