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66" r:id="rId5"/>
    <p:sldId id="268" r:id="rId6"/>
    <p:sldId id="257" r:id="rId7"/>
    <p:sldId id="286" r:id="rId8"/>
    <p:sldId id="274" r:id="rId9"/>
    <p:sldId id="273" r:id="rId10"/>
    <p:sldId id="258" r:id="rId11"/>
    <p:sldId id="285" r:id="rId12"/>
    <p:sldId id="276" r:id="rId13"/>
    <p:sldId id="279" r:id="rId14"/>
    <p:sldId id="289" r:id="rId15"/>
    <p:sldId id="281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0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8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5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2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1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3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8E01-5DC3-4BB6-AA5E-B8AE5A4DBAF1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87A9-B92E-4BCA-AE6D-69CD34A43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0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ome_size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en.wikipedia.org/wiki/Positive-sense_single-stranded_RNA_vi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olyadenylation" TargetMode="External"/><Relationship Id="rId5" Type="http://schemas.openxmlformats.org/officeDocument/2006/relationships/hyperlink" Target="https://en.wikipedia.org/wiki/Five-prime_cap" TargetMode="External"/><Relationship Id="rId4" Type="http://schemas.openxmlformats.org/officeDocument/2006/relationships/hyperlink" Target="https://en.wikipedia.org/wiki/Kilobase#Length_measuremen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ein_domain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en.wikipedia.org/wiki/Protein_trim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pid_bilayer_fusion" TargetMode="External"/><Relationship Id="rId5" Type="http://schemas.openxmlformats.org/officeDocument/2006/relationships/hyperlink" Target="https://en.wikipedia.org/wiki/Viral_entry" TargetMode="External"/><Relationship Id="rId4" Type="http://schemas.openxmlformats.org/officeDocument/2006/relationships/hyperlink" Target="https://en.wikipedia.org/wiki/Membrane_fusion_prote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eolysis" TargetMode="External"/><Relationship Id="rId2" Type="http://schemas.openxmlformats.org/officeDocument/2006/relationships/hyperlink" Target="https://en.wikipedia.org/wiki/Prote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pid_bilayer" TargetMode="External"/><Relationship Id="rId5" Type="http://schemas.openxmlformats.org/officeDocument/2006/relationships/hyperlink" Target="https://en.wikipedia.org/wiki/Endocytosis" TargetMode="External"/><Relationship Id="rId4" Type="http://schemas.openxmlformats.org/officeDocument/2006/relationships/hyperlink" Target="https://en.wikipedia.org/wiki/Viral_entr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health-5144714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Genomic technologies for development of </a:t>
            </a:r>
            <a:r>
              <a:rPr lang="en-US" dirty="0" smtClean="0"/>
              <a:t>therapies </a:t>
            </a:r>
            <a:r>
              <a:rPr lang="en-US" dirty="0"/>
              <a:t>against COVID 19.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Dr. Zahid Hussain</a:t>
            </a:r>
          </a:p>
          <a:p>
            <a:r>
              <a:rPr lang="en-US" dirty="0" smtClean="0"/>
              <a:t>Associate Professor of Biotechnology</a:t>
            </a:r>
          </a:p>
          <a:p>
            <a:r>
              <a:rPr lang="en-US" b="1" dirty="0" smtClean="0"/>
              <a:t>Government College University Lahore</a:t>
            </a:r>
          </a:p>
          <a:p>
            <a:r>
              <a:rPr lang="en-US" sz="3000" b="1" dirty="0" smtClean="0"/>
              <a:t>Pakistan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049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design treatments and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Understanding the viral DNA sequence will assist researchers designing therapies and vaccines that target specific features of the virus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 </a:t>
            </a:r>
            <a:r>
              <a:rPr lang="en-US" dirty="0"/>
              <a:t>It will also allow better understanding of how therapy and vaccine effectiveness might change as the virus evolves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This knowledge will help us in designing more effective vaccines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Editing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studies we can know about proteins responsible for pathogenesis.</a:t>
            </a:r>
          </a:p>
          <a:p>
            <a:r>
              <a:rPr lang="en-US" dirty="0" smtClean="0"/>
              <a:t>Sequencing can help in identification of nucleotide sequence of that specific gene of that particular protein</a:t>
            </a:r>
          </a:p>
          <a:p>
            <a:r>
              <a:rPr lang="en-US" dirty="0" smtClean="0"/>
              <a:t>The gene coding for that specific protein can be knocked out with help of genome editing technology</a:t>
            </a:r>
          </a:p>
          <a:p>
            <a:r>
              <a:rPr lang="en-US" dirty="0" smtClean="0"/>
              <a:t>And the COVID-19 strain can be used to induce humoral and cytotoxic immune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in E.coli (Non pathogenic strain)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 of spike protein can be cloned and overexpressed in </a:t>
            </a:r>
            <a:r>
              <a:rPr lang="en-US" i="1" dirty="0"/>
              <a:t>Escherichia coli</a:t>
            </a:r>
            <a:r>
              <a:rPr lang="en-US" dirty="0"/>
              <a:t> (BL21 strain).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expression of this protein will be coupled with </a:t>
            </a:r>
            <a:r>
              <a:rPr lang="en-US" dirty="0" err="1"/>
              <a:t>Listeriolysin</a:t>
            </a:r>
            <a:r>
              <a:rPr lang="en-US" dirty="0"/>
              <a:t> O protein gene.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spike protein will activate humoral response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/>
              <a:t>Listeriolysin</a:t>
            </a:r>
            <a:r>
              <a:rPr lang="en-US" dirty="0"/>
              <a:t> O will help in the </a:t>
            </a:r>
            <a:r>
              <a:rPr lang="en-US" dirty="0" smtClean="0"/>
              <a:t>entry </a:t>
            </a:r>
            <a:r>
              <a:rPr lang="en-US" dirty="0"/>
              <a:t>of bacterial cells in antigen presenting cells and the activation of cell mediated immunity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CD8 T cells activation is </a:t>
            </a:r>
            <a:r>
              <a:rPr lang="en-US" dirty="0" smtClean="0"/>
              <a:t>essential </a:t>
            </a:r>
            <a:r>
              <a:rPr lang="en-US" dirty="0"/>
              <a:t>for the lasting adaptive immunity.</a:t>
            </a:r>
          </a:p>
        </p:txBody>
      </p:sp>
    </p:spTree>
    <p:extLst>
      <p:ext uri="{BB962C8B-B14F-4D97-AF65-F5344CB8AC3E}">
        <p14:creationId xmlns:p14="http://schemas.microsoft.com/office/powerpoint/2010/main" val="30751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in vaccinia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Vaccinia virus can serve as a vector and can carry S spike protein gene in the host cell </a:t>
            </a:r>
            <a:endParaRPr lang="en-US" dirty="0"/>
          </a:p>
          <a:p>
            <a:r>
              <a:rPr lang="en-US" dirty="0" smtClean="0"/>
              <a:t>Can help in T cells activation </a:t>
            </a:r>
            <a:endParaRPr lang="en-US" dirty="0"/>
          </a:p>
          <a:p>
            <a:r>
              <a:rPr lang="en-US" dirty="0" smtClean="0"/>
              <a:t>It help in building more effective and long lasting immunity against COVID-19.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Dendritic cell vaccine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7"/>
            <a:ext cx="11353800" cy="5191297"/>
          </a:xfrm>
        </p:spPr>
      </p:pic>
    </p:spTree>
    <p:extLst>
      <p:ext uri="{BB962C8B-B14F-4D97-AF65-F5344CB8AC3E}">
        <p14:creationId xmlns:p14="http://schemas.microsoft.com/office/powerpoint/2010/main" val="18737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 as a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mRNA of COVID-19 can be designed  to express COVID-19 protein.</a:t>
            </a:r>
          </a:p>
          <a:p>
            <a:endParaRPr lang="en-US" dirty="0" smtClean="0"/>
          </a:p>
          <a:p>
            <a:r>
              <a:rPr lang="en-US" dirty="0" smtClean="0"/>
              <a:t>This protein can help in induction of T cell immunity.</a:t>
            </a:r>
          </a:p>
          <a:p>
            <a:endParaRPr lang="en-US" dirty="0" smtClean="0"/>
          </a:p>
          <a:p>
            <a:r>
              <a:rPr lang="en-US" dirty="0" smtClean="0"/>
              <a:t>T cell dependent antigen can help in production of permanent immunity against COVID-19.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of </a:t>
            </a:r>
            <a:r>
              <a:rPr lang="en-US" dirty="0" err="1" smtClean="0"/>
              <a:t>Replicase</a:t>
            </a:r>
            <a:r>
              <a:rPr lang="en-US" dirty="0" smtClean="0"/>
              <a:t>/protease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sequencing we can know sequence of </a:t>
            </a:r>
            <a:r>
              <a:rPr lang="en-US" dirty="0" err="1" smtClean="0"/>
              <a:t>Replicase</a:t>
            </a:r>
            <a:r>
              <a:rPr lang="en-US" dirty="0" smtClean="0"/>
              <a:t>/protease gene</a:t>
            </a:r>
          </a:p>
          <a:p>
            <a:r>
              <a:rPr lang="en-US" dirty="0" smtClean="0"/>
              <a:t>We can clone and over express </a:t>
            </a:r>
            <a:r>
              <a:rPr lang="en-US" dirty="0" err="1" smtClean="0"/>
              <a:t>Replicase</a:t>
            </a:r>
            <a:r>
              <a:rPr lang="en-US" dirty="0" smtClean="0"/>
              <a:t>/protease gene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Replicase</a:t>
            </a:r>
            <a:r>
              <a:rPr lang="en-US" dirty="0" smtClean="0"/>
              <a:t>/protease protein will be purified and 3D structure determined through protein crystallography</a:t>
            </a:r>
          </a:p>
          <a:p>
            <a:r>
              <a:rPr lang="en-US" dirty="0" smtClean="0"/>
              <a:t>Through docking studies inhibitors can be screened out.</a:t>
            </a:r>
          </a:p>
          <a:p>
            <a:r>
              <a:rPr lang="en-US" dirty="0" smtClean="0"/>
              <a:t>The short listed potential inhibitors of </a:t>
            </a:r>
            <a:r>
              <a:rPr lang="en-US" dirty="0" err="1" smtClean="0"/>
              <a:t>Replicase</a:t>
            </a:r>
            <a:r>
              <a:rPr lang="en-US" smtClean="0"/>
              <a:t>/protease </a:t>
            </a:r>
            <a:r>
              <a:rPr lang="en-US" dirty="0" smtClean="0"/>
              <a:t>enzyme can be synthesized and evaluated for their potential in control of COVID-19 proliferation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Your Club Your Country - Thanks For Your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5125"/>
            <a:ext cx="10601325" cy="561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COVID-19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Coronaviruses contain a </a:t>
            </a:r>
            <a:r>
              <a:rPr lang="en-US" dirty="0">
                <a:solidFill>
                  <a:srgbClr val="FF0000"/>
                </a:solidFill>
                <a:hlinkClick r:id="rId2" tooltip="Positive-sense single-stranded RNA virus"/>
              </a:rPr>
              <a:t>positive-sense</a:t>
            </a:r>
            <a:r>
              <a:rPr lang="en-US" dirty="0">
                <a:hlinkClick r:id="rId2" tooltip="Positive-sense single-stranded RNA virus"/>
              </a:rPr>
              <a:t>, single-stranded RNA</a:t>
            </a:r>
            <a:r>
              <a:rPr lang="en-US" dirty="0"/>
              <a:t> </a:t>
            </a:r>
            <a:r>
              <a:rPr lang="en-US" dirty="0" smtClean="0"/>
              <a:t>genome.</a:t>
            </a:r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>
                <a:hlinkClick r:id="rId3" tooltip="Genome size"/>
              </a:rPr>
              <a:t>genome size</a:t>
            </a:r>
            <a:r>
              <a:rPr lang="en-US" dirty="0"/>
              <a:t> for coronaviruses ranges from 26.4 to 31.7 </a:t>
            </a:r>
            <a:r>
              <a:rPr lang="en-US" dirty="0" err="1">
                <a:hlinkClick r:id="rId4" tooltip="Kilobase"/>
              </a:rPr>
              <a:t>kilobases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genome size is one of the largest among RNA viruses.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genome has a </a:t>
            </a:r>
            <a:r>
              <a:rPr lang="en-US" dirty="0">
                <a:hlinkClick r:id="rId5" tooltip="Five-prime cap"/>
              </a:rPr>
              <a:t>5′ methylated cap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 </a:t>
            </a:r>
            <a:r>
              <a:rPr lang="en-US" dirty="0">
                <a:hlinkClick r:id="rId6" tooltip="Polyadenylation"/>
              </a:rPr>
              <a:t>3′ </a:t>
            </a:r>
            <a:r>
              <a:rPr lang="en-US" dirty="0" err="1">
                <a:hlinkClick r:id="rId6" tooltip="Polyadenylation"/>
              </a:rPr>
              <a:t>polyadenylated</a:t>
            </a:r>
            <a:r>
              <a:rPr lang="en-US" dirty="0">
                <a:hlinkClick r:id="rId6" tooltip="Polyadenylation"/>
              </a:rPr>
              <a:t> tail</a:t>
            </a:r>
            <a:r>
              <a:rPr lang="en-US" dirty="0" smtClean="0"/>
              <a:t>.</a:t>
            </a:r>
            <a:endParaRPr lang="en-US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8110" y="3709022"/>
            <a:ext cx="3136725" cy="31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later reading frames </a:t>
            </a:r>
            <a:r>
              <a:rPr lang="en-US" dirty="0" smtClean="0"/>
              <a:t>encode the </a:t>
            </a:r>
            <a:r>
              <a:rPr lang="en-US" dirty="0" smtClean="0">
                <a:solidFill>
                  <a:srgbClr val="FF0000"/>
                </a:solidFill>
              </a:rPr>
              <a:t>four </a:t>
            </a:r>
            <a:r>
              <a:rPr lang="en-US" dirty="0">
                <a:solidFill>
                  <a:srgbClr val="FF0000"/>
                </a:solidFill>
              </a:rPr>
              <a:t>major structural proteins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spike, envelope, membrane, and </a:t>
            </a:r>
            <a:r>
              <a:rPr lang="en-US" dirty="0" err="1">
                <a:solidFill>
                  <a:srgbClr val="00B050"/>
                </a:solidFill>
              </a:rPr>
              <a:t>nucleocapsid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Interspersed </a:t>
            </a:r>
            <a:r>
              <a:rPr lang="en-US" dirty="0"/>
              <a:t>between these reading frames are the reading frames for the accessory proteins.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number of accessory proteins and their function is unique depending on the specific coronavirus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64" y="4196943"/>
            <a:ext cx="3301340" cy="23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coronavirus surface spikes are </a:t>
            </a:r>
            <a:r>
              <a:rPr lang="en-US" dirty="0" err="1">
                <a:hlinkClick r:id="rId2" tooltip="Protein trimer"/>
              </a:rPr>
              <a:t>homotrimers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of </a:t>
            </a:r>
            <a:r>
              <a:rPr lang="en-US" dirty="0"/>
              <a:t>the S protein, which is composed of an S1 and S2 </a:t>
            </a:r>
            <a:r>
              <a:rPr lang="en-US" dirty="0">
                <a:hlinkClick r:id="rId3" tooltip="Protein domain"/>
              </a:rPr>
              <a:t>subunit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homotrimeric</a:t>
            </a:r>
            <a:r>
              <a:rPr lang="en-US" dirty="0"/>
              <a:t> S protein is a </a:t>
            </a:r>
            <a:r>
              <a:rPr lang="en-US" dirty="0">
                <a:hlinkClick r:id="rId4" tooltip="Membrane fusion protein"/>
              </a:rPr>
              <a:t>class I fusion protein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which </a:t>
            </a:r>
            <a:r>
              <a:rPr lang="en-US" dirty="0"/>
              <a:t>mediates the </a:t>
            </a:r>
            <a:r>
              <a:rPr lang="en-US" u="sng" dirty="0">
                <a:hlinkClick r:id="rId5"/>
              </a:rPr>
              <a:t>receptor binding</a:t>
            </a:r>
            <a:r>
              <a:rPr lang="en-US" dirty="0"/>
              <a:t> and </a:t>
            </a:r>
            <a:r>
              <a:rPr lang="en-US" dirty="0">
                <a:hlinkClick r:id="rId6" tooltip="Lipid bilayer fusion"/>
              </a:rPr>
              <a:t>membrane fusion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between </a:t>
            </a:r>
            <a:r>
              <a:rPr lang="en-US" dirty="0"/>
              <a:t>the virus and host cell.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S1 subunit forms the head of the spike and has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receptor binding domain (RBD).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S2 subunit forms the stem which anchors the spike in the viral envelope and on protease activation enables fusion. The E and M protein are important in forming the viral envelope and maintaining its structural shape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865" y="1825625"/>
            <a:ext cx="2481943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Infection begins when the viral spike protein attaches to its complementary host cell receptor.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attachment, a </a:t>
            </a:r>
            <a:r>
              <a:rPr lang="en-US" dirty="0">
                <a:hlinkClick r:id="rId2" tooltip="Protease"/>
              </a:rPr>
              <a:t>protease</a:t>
            </a:r>
            <a:r>
              <a:rPr lang="en-US" dirty="0"/>
              <a:t> of the host cell </a:t>
            </a:r>
            <a:r>
              <a:rPr lang="en-US" dirty="0">
                <a:hlinkClick r:id="rId3" tooltip="Proteolysis"/>
              </a:rPr>
              <a:t>cleaves</a:t>
            </a:r>
            <a:r>
              <a:rPr lang="en-US" dirty="0"/>
              <a:t> and activates the receptor-attached spike protein. </a:t>
            </a:r>
            <a:endParaRPr lang="en-US" dirty="0" smtClean="0"/>
          </a:p>
          <a:p>
            <a:r>
              <a:rPr lang="en-US" dirty="0" smtClean="0"/>
              <a:t>Depending </a:t>
            </a:r>
            <a:r>
              <a:rPr lang="en-US" dirty="0"/>
              <a:t>on the host cell protease available, cleavage and activation allows the </a:t>
            </a:r>
            <a:r>
              <a:rPr lang="en-US" dirty="0">
                <a:hlinkClick r:id="rId4" tooltip="Viral entry"/>
              </a:rPr>
              <a:t>virus to enter</a:t>
            </a:r>
            <a:r>
              <a:rPr lang="en-US" dirty="0"/>
              <a:t> the host cell by </a:t>
            </a:r>
            <a:r>
              <a:rPr lang="en-US" dirty="0">
                <a:hlinkClick r:id="rId5" tooltip="Endocytosis"/>
              </a:rPr>
              <a:t>endocytosis</a:t>
            </a:r>
            <a:r>
              <a:rPr lang="en-US" dirty="0"/>
              <a:t> or direct fusion of the viral envelop with the </a:t>
            </a:r>
            <a:r>
              <a:rPr lang="en-US" dirty="0">
                <a:hlinkClick r:id="rId6" tooltip="Lipid bilayer"/>
              </a:rPr>
              <a:t>host membrane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WGS can help to understand transmission of COVID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Understanding changes in the genetic sequence of the viral genomes collected from different patients allows researchers to build a viral ‘family tree’ and contribute to efforts to monitor disease spread within and between populations over time. </a:t>
            </a:r>
            <a:endParaRPr lang="en-US" dirty="0" smtClean="0"/>
          </a:p>
          <a:p>
            <a:pPr fontAlgn="base"/>
            <a:r>
              <a:rPr lang="en-US" dirty="0" smtClean="0"/>
              <a:t>This </a:t>
            </a:r>
            <a:r>
              <a:rPr lang="en-US" dirty="0"/>
              <a:t>can help with identification of infection ‘hot spots’, or of </a:t>
            </a:r>
            <a:r>
              <a:rPr lang="en-US" dirty="0">
                <a:hlinkClick r:id="rId2"/>
              </a:rPr>
              <a:t>super spreaders</a:t>
            </a:r>
            <a:r>
              <a:rPr lang="en-US" dirty="0"/>
              <a:t> – individuals who transmit the infection to a larger than expected number of people. </a:t>
            </a:r>
            <a:endParaRPr lang="en-US" dirty="0" smtClean="0"/>
          </a:p>
          <a:p>
            <a:pPr fontAlgn="base"/>
            <a:r>
              <a:rPr lang="en-US" dirty="0" smtClean="0"/>
              <a:t>This </a:t>
            </a:r>
            <a:r>
              <a:rPr lang="en-US" dirty="0"/>
              <a:t>information is valuable for planning targeted public health interventions to reduce disease spread.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monitor virus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Continually tracking the virus will alert researchers to genetic changes that might give rise to less virulent or more virulent strains. </a:t>
            </a:r>
            <a:endParaRPr lang="en-US" dirty="0" smtClean="0"/>
          </a:p>
          <a:p>
            <a:pPr fontAlgn="base"/>
            <a:endParaRPr lang="en-US" dirty="0" smtClean="0"/>
          </a:p>
          <a:p>
            <a:r>
              <a:rPr lang="en-US" dirty="0" smtClean="0"/>
              <a:t>Less virulent strains can be used as attenuated vaccine against COVID-19.</a:t>
            </a:r>
          </a:p>
          <a:p>
            <a:endParaRPr lang="en-US" dirty="0" smtClean="0"/>
          </a:p>
          <a:p>
            <a:r>
              <a:rPr lang="en-US" dirty="0" smtClean="0"/>
              <a:t>This can help us in effective control of COVID-19 infection.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Receptor binding protein blockage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design proteins that can bind to receptor binding protein </a:t>
            </a:r>
          </a:p>
          <a:p>
            <a:r>
              <a:rPr lang="en-US" dirty="0" smtClean="0"/>
              <a:t> Block the entry of virus in host cell  </a:t>
            </a:r>
          </a:p>
          <a:p>
            <a:r>
              <a:rPr lang="en-US" dirty="0" smtClean="0"/>
              <a:t>Thus will stop replication of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can help in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Real Time-RT PCR can help in detection of covid-19.</a:t>
            </a:r>
          </a:p>
          <a:p>
            <a:r>
              <a:rPr lang="en-US" dirty="0" smtClean="0"/>
              <a:t>We can design primers on the  basis of WGS and can develop detection kits for COVID-19.</a:t>
            </a:r>
          </a:p>
          <a:p>
            <a:r>
              <a:rPr lang="en-US" dirty="0" smtClean="0"/>
              <a:t>These detection kits can help in detection and thus effective control of COVID-19 spread in the population.</a:t>
            </a:r>
          </a:p>
          <a:p>
            <a:r>
              <a:rPr lang="en-US" dirty="0" smtClean="0"/>
              <a:t>More effective testing facility can help in more effective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620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Genomic technologies for development of therapies against COVID 19. </vt:lpstr>
      <vt:lpstr>COVID-19 Genome</vt:lpstr>
      <vt:lpstr>PowerPoint Presentation</vt:lpstr>
      <vt:lpstr>PowerPoint Presentation</vt:lpstr>
      <vt:lpstr>PowerPoint Presentation</vt:lpstr>
      <vt:lpstr>WGS can help to understand transmission of COVID 19</vt:lpstr>
      <vt:lpstr>To monitor virus evolution</vt:lpstr>
      <vt:lpstr>Receptor binding protein blockage</vt:lpstr>
      <vt:lpstr>Sequencing can help in detection</vt:lpstr>
      <vt:lpstr>To design treatments and vaccines</vt:lpstr>
      <vt:lpstr>Genome Editing </vt:lpstr>
      <vt:lpstr>Expression in E.coli (Non pathogenic strain)</vt:lpstr>
      <vt:lpstr>Expression in vaccinia virus</vt:lpstr>
      <vt:lpstr>Dendritic cell vaccine</vt:lpstr>
      <vt:lpstr>mRNA as a vaccine</vt:lpstr>
      <vt:lpstr>Designing of Replicase/protease inhibitors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technologies for development of therapies against COVID 19.</dc:title>
  <dc:creator>PF</dc:creator>
  <cp:lastModifiedBy>Dr. Sana Zahoor</cp:lastModifiedBy>
  <cp:revision>24</cp:revision>
  <dcterms:created xsi:type="dcterms:W3CDTF">2020-08-23T02:13:57Z</dcterms:created>
  <dcterms:modified xsi:type="dcterms:W3CDTF">2020-09-10T04:56:05Z</dcterms:modified>
</cp:coreProperties>
</file>