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5756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CB318928-FE76-4CF1-A2E5-6AEAEEE95811}" type="datetimeFigureOut">
              <a:rPr lang="en-MY" smtClean="0"/>
              <a:t>10/9/2020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235415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1553501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24273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2469134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32333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2533969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369191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306293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2673781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18928-FE76-4CF1-A2E5-6AEAEEE95811}" type="datetimeFigureOut">
              <a:rPr lang="en-MY" smtClean="0"/>
              <a:t>10/9/2020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1825315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318928-FE76-4CF1-A2E5-6AEAEEE95811}" type="datetimeFigureOut">
              <a:rPr lang="en-MY" smtClean="0"/>
              <a:t>10/9/2020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2537937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318928-FE76-4CF1-A2E5-6AEAEEE95811}" type="datetimeFigureOut">
              <a:rPr lang="en-MY" smtClean="0"/>
              <a:t>10/9/2020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1024641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318928-FE76-4CF1-A2E5-6AEAEEE95811}" type="datetimeFigureOut">
              <a:rPr lang="en-MY" smtClean="0"/>
              <a:t>10/9/2020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459771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18928-FE76-4CF1-A2E5-6AEAEEE95811}" type="datetimeFigureOut">
              <a:rPr lang="en-MY" smtClean="0"/>
              <a:t>10/9/2020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2975237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18928-FE76-4CF1-A2E5-6AEAEEE95811}" type="datetimeFigureOut">
              <a:rPr lang="en-MY" smtClean="0"/>
              <a:t>10/9/2020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126838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18928-FE76-4CF1-A2E5-6AEAEEE95811}" type="datetimeFigureOut">
              <a:rPr lang="en-MY" smtClean="0"/>
              <a:t>10/9/2020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DA13197-FB7D-448E-967F-ACC5BC9AD6E4}" type="slidenum">
              <a:rPr lang="en-MY" smtClean="0"/>
              <a:t>‹#›</a:t>
            </a:fld>
            <a:endParaRPr lang="en-MY"/>
          </a:p>
        </p:txBody>
      </p:sp>
    </p:spTree>
    <p:extLst>
      <p:ext uri="{BB962C8B-B14F-4D97-AF65-F5344CB8AC3E}">
        <p14:creationId xmlns:p14="http://schemas.microsoft.com/office/powerpoint/2010/main" val="1484407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B318928-FE76-4CF1-A2E5-6AEAEEE95811}" type="datetimeFigureOut">
              <a:rPr lang="en-MY" smtClean="0"/>
              <a:t>10/9/2020</a:t>
            </a:fld>
            <a:endParaRPr lang="en-MY"/>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MY"/>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DA13197-FB7D-448E-967F-ACC5BC9AD6E4}" type="slidenum">
              <a:rPr lang="en-MY" smtClean="0"/>
              <a:t>‹#›</a:t>
            </a:fld>
            <a:endParaRPr lang="en-MY"/>
          </a:p>
        </p:txBody>
      </p:sp>
    </p:spTree>
    <p:extLst>
      <p:ext uri="{BB962C8B-B14F-4D97-AF65-F5344CB8AC3E}">
        <p14:creationId xmlns:p14="http://schemas.microsoft.com/office/powerpoint/2010/main" val="10441397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news.mit.edu/2020/" TargetMode="External"/><Relationship Id="rId2" Type="http://schemas.openxmlformats.org/officeDocument/2006/relationships/hyperlink" Target="https://www.worldbank/" TargetMode="External"/><Relationship Id="rId1" Type="http://schemas.openxmlformats.org/officeDocument/2006/relationships/slideLayout" Target="../slideLayouts/slideLayout2.xml"/><Relationship Id="rId5" Type="http://schemas.openxmlformats.org/officeDocument/2006/relationships/hyperlink" Target="https://www.scientificamerican/" TargetMode="External"/><Relationship Id="rId4" Type="http://schemas.openxmlformats.org/officeDocument/2006/relationships/hyperlink" Target="https://www.natur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1558" y="-184444"/>
            <a:ext cx="10811436" cy="1981200"/>
          </a:xfrm>
        </p:spPr>
        <p:txBody>
          <a:bodyPr/>
          <a:lstStyle/>
          <a:p>
            <a:pPr algn="ctr"/>
            <a:r>
              <a:rPr lang="en-MY" dirty="0">
                <a:solidFill>
                  <a:srgbClr val="00B0F0"/>
                </a:solidFill>
              </a:rPr>
              <a:t>Impact of pandemic diseases on research and development</a:t>
            </a:r>
          </a:p>
        </p:txBody>
      </p:sp>
      <p:sp>
        <p:nvSpPr>
          <p:cNvPr id="3" name="Subtitle 2"/>
          <p:cNvSpPr>
            <a:spLocks noGrp="1"/>
          </p:cNvSpPr>
          <p:nvPr>
            <p:ph type="subTitle" idx="1"/>
          </p:nvPr>
        </p:nvSpPr>
        <p:spPr>
          <a:xfrm>
            <a:off x="0" y="4408071"/>
            <a:ext cx="7085012" cy="2368674"/>
          </a:xfrm>
        </p:spPr>
        <p:txBody>
          <a:bodyPr>
            <a:normAutofit/>
          </a:bodyPr>
          <a:lstStyle/>
          <a:p>
            <a:r>
              <a:rPr lang="en-MY" sz="2800" dirty="0" err="1" smtClean="0">
                <a:solidFill>
                  <a:schemeClr val="bg1"/>
                </a:solidFill>
              </a:rPr>
              <a:t>Dr.</a:t>
            </a:r>
            <a:r>
              <a:rPr lang="en-MY" sz="2800" dirty="0" smtClean="0">
                <a:solidFill>
                  <a:schemeClr val="bg1"/>
                </a:solidFill>
              </a:rPr>
              <a:t> Syed Zaghum Abbas</a:t>
            </a:r>
          </a:p>
          <a:p>
            <a:r>
              <a:rPr lang="en-MY" sz="2800" dirty="0" smtClean="0">
                <a:solidFill>
                  <a:schemeClr val="bg1"/>
                </a:solidFill>
              </a:rPr>
              <a:t>Assistant Professor, </a:t>
            </a:r>
          </a:p>
          <a:p>
            <a:r>
              <a:rPr lang="en-MY" sz="2800" dirty="0" smtClean="0">
                <a:solidFill>
                  <a:schemeClr val="bg1"/>
                </a:solidFill>
              </a:rPr>
              <a:t>Biofuels Institute </a:t>
            </a:r>
          </a:p>
          <a:p>
            <a:r>
              <a:rPr lang="en-MY" sz="2800" dirty="0" smtClean="0">
                <a:solidFill>
                  <a:schemeClr val="bg1"/>
                </a:solidFill>
              </a:rPr>
              <a:t>Jiangsu University, Zhenjiang, China </a:t>
            </a:r>
            <a:endParaRPr lang="en-MY" sz="2800" dirty="0">
              <a:solidFill>
                <a:schemeClr val="bg1"/>
              </a:solidFill>
            </a:endParaRPr>
          </a:p>
        </p:txBody>
      </p:sp>
    </p:spTree>
    <p:extLst>
      <p:ext uri="{BB962C8B-B14F-4D97-AF65-F5344CB8AC3E}">
        <p14:creationId xmlns:p14="http://schemas.microsoft.com/office/powerpoint/2010/main" val="3706493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68188"/>
          </a:xfrm>
        </p:spPr>
        <p:txBody>
          <a:bodyPr/>
          <a:lstStyle/>
          <a:p>
            <a:pPr algn="ctr"/>
            <a:r>
              <a:rPr lang="en-MY" dirty="0"/>
              <a:t>Impact of COVID-19 on development</a:t>
            </a:r>
          </a:p>
        </p:txBody>
      </p:sp>
      <p:sp>
        <p:nvSpPr>
          <p:cNvPr id="4" name="TextBox 3"/>
          <p:cNvSpPr txBox="1"/>
          <p:nvPr/>
        </p:nvSpPr>
        <p:spPr>
          <a:xfrm>
            <a:off x="0" y="968189"/>
            <a:ext cx="11716870" cy="5355312"/>
          </a:xfrm>
          <a:prstGeom prst="rect">
            <a:avLst/>
          </a:prstGeom>
          <a:noFill/>
        </p:spPr>
        <p:txBody>
          <a:bodyPr wrap="square" rtlCol="0">
            <a:spAutoFit/>
          </a:bodyPr>
          <a:lstStyle/>
          <a:p>
            <a:r>
              <a:rPr lang="en-MY" b="1" dirty="0" smtClean="0"/>
              <a:t>Major Economic development</a:t>
            </a:r>
          </a:p>
          <a:p>
            <a:endParaRPr lang="en-MY" b="1" dirty="0" smtClean="0"/>
          </a:p>
          <a:p>
            <a:pPr marL="285750" indent="-285750">
              <a:buFont typeface="Wingdings" panose="05000000000000000000" pitchFamily="2" charset="2"/>
              <a:buChar char="Ø"/>
            </a:pPr>
            <a:r>
              <a:rPr lang="en-MY" b="1" dirty="0"/>
              <a:t> </a:t>
            </a:r>
            <a:r>
              <a:rPr lang="en-MY" dirty="0">
                <a:solidFill>
                  <a:schemeClr val="bg1"/>
                </a:solidFill>
              </a:rPr>
              <a:t>Between late February and mid-July </a:t>
            </a:r>
            <a:r>
              <a:rPr lang="en-MY" dirty="0" smtClean="0">
                <a:solidFill>
                  <a:schemeClr val="bg1"/>
                </a:solidFill>
              </a:rPr>
              <a:t>2020.</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Investors have searched for safe-haven </a:t>
            </a:r>
            <a:r>
              <a:rPr lang="en-MY" dirty="0" smtClean="0">
                <a:solidFill>
                  <a:schemeClr val="bg1"/>
                </a:solidFill>
              </a:rPr>
              <a:t>investments.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Treasury 10-year security, which experienced a historic drop in yield to below 1% on March 3, </a:t>
            </a:r>
            <a:r>
              <a:rPr lang="en-MY" dirty="0" smtClean="0">
                <a:solidFill>
                  <a:schemeClr val="bg1"/>
                </a:solidFill>
              </a:rPr>
              <a:t>2020.</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Federal </a:t>
            </a:r>
            <a:r>
              <a:rPr lang="en-MY" dirty="0" smtClean="0">
                <a:solidFill>
                  <a:schemeClr val="bg1"/>
                </a:solidFill>
              </a:rPr>
              <a:t>reserve </a:t>
            </a:r>
            <a:r>
              <a:rPr lang="en-MY" dirty="0">
                <a:solidFill>
                  <a:schemeClr val="bg1"/>
                </a:solidFill>
              </a:rPr>
              <a:t>lowered key interest rates on March 3, </a:t>
            </a:r>
            <a:r>
              <a:rPr lang="en-MY" dirty="0" smtClean="0">
                <a:solidFill>
                  <a:schemeClr val="bg1"/>
                </a:solidFill>
              </a:rPr>
              <a:t>2020.</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Bank of Japan engaged in asset purchases to provide short-term liquidity to Japanese </a:t>
            </a:r>
            <a:r>
              <a:rPr lang="en-MY" dirty="0" smtClean="0">
                <a:solidFill>
                  <a:schemeClr val="bg1"/>
                </a:solidFill>
              </a:rPr>
              <a:t>banks.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The Bank of Canada also lowered its key interest </a:t>
            </a:r>
            <a:r>
              <a:rPr lang="en-MY" dirty="0" smtClean="0">
                <a:solidFill>
                  <a:schemeClr val="bg1"/>
                </a:solidFill>
              </a:rPr>
              <a:t>rate.</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Reflecting investors’ uncertainties, the Dow Jones Industrial Average (DJIA) lost about </a:t>
            </a:r>
            <a:endParaRPr lang="en-MY" dirty="0" smtClean="0">
              <a:solidFill>
                <a:schemeClr val="bg1"/>
              </a:solidFill>
            </a:endParaRPr>
          </a:p>
          <a:p>
            <a:r>
              <a:rPr lang="en-MY" dirty="0" smtClean="0">
                <a:solidFill>
                  <a:schemeClr val="bg1"/>
                </a:solidFill>
              </a:rPr>
              <a:t>     one-third  of </a:t>
            </a:r>
            <a:r>
              <a:rPr lang="en-MY" dirty="0">
                <a:solidFill>
                  <a:schemeClr val="bg1"/>
                </a:solidFill>
              </a:rPr>
              <a:t>its value between February 14, 2020, and March 23, </a:t>
            </a:r>
            <a:r>
              <a:rPr lang="en-MY" dirty="0" smtClean="0">
                <a:solidFill>
                  <a:schemeClr val="bg1"/>
                </a:solidFill>
              </a:rPr>
              <a:t>2020.</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Dollar </a:t>
            </a:r>
            <a:r>
              <a:rPr lang="en-MY" dirty="0">
                <a:solidFill>
                  <a:schemeClr val="bg1"/>
                </a:solidFill>
              </a:rPr>
              <a:t>has emerged as the preferred currency by </a:t>
            </a:r>
            <a:r>
              <a:rPr lang="en-MY" dirty="0" smtClean="0">
                <a:solidFill>
                  <a:schemeClr val="bg1"/>
                </a:solidFill>
              </a:rPr>
              <a:t>investors.</a:t>
            </a:r>
          </a:p>
          <a:p>
            <a:endParaRPr lang="en-MY" dirty="0"/>
          </a:p>
        </p:txBody>
      </p:sp>
    </p:spTree>
    <p:extLst>
      <p:ext uri="{BB962C8B-B14F-4D97-AF65-F5344CB8AC3E}">
        <p14:creationId xmlns:p14="http://schemas.microsoft.com/office/powerpoint/2010/main" val="201717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945"/>
            <a:ext cx="12192000" cy="855632"/>
          </a:xfrm>
        </p:spPr>
        <p:txBody>
          <a:bodyPr/>
          <a:lstStyle/>
          <a:p>
            <a:pPr algn="ctr"/>
            <a:r>
              <a:rPr lang="en-MY" dirty="0"/>
              <a:t>Impact of COVID-19 on development</a:t>
            </a:r>
          </a:p>
        </p:txBody>
      </p:sp>
      <p:sp>
        <p:nvSpPr>
          <p:cNvPr id="4" name="TextBox 3"/>
          <p:cNvSpPr txBox="1"/>
          <p:nvPr/>
        </p:nvSpPr>
        <p:spPr>
          <a:xfrm>
            <a:off x="0" y="801453"/>
            <a:ext cx="12075459" cy="5078313"/>
          </a:xfrm>
          <a:prstGeom prst="rect">
            <a:avLst/>
          </a:prstGeom>
          <a:noFill/>
        </p:spPr>
        <p:txBody>
          <a:bodyPr wrap="square" rtlCol="0">
            <a:spAutoFit/>
          </a:bodyPr>
          <a:lstStyle/>
          <a:p>
            <a:r>
              <a:rPr lang="en-MY" b="1" dirty="0"/>
              <a:t>Pakistan Socio-economic Impact Assessment &amp; Response </a:t>
            </a:r>
            <a:r>
              <a:rPr lang="en-MY" b="1" dirty="0" smtClean="0"/>
              <a:t>Plan</a:t>
            </a:r>
          </a:p>
          <a:p>
            <a:endParaRPr lang="en-MY" b="1" dirty="0" smtClean="0"/>
          </a:p>
          <a:p>
            <a:pPr marL="285750" indent="-285750">
              <a:buFont typeface="Wingdings" panose="05000000000000000000" pitchFamily="2" charset="2"/>
              <a:buChar char="Ø"/>
            </a:pPr>
            <a:r>
              <a:rPr lang="en-MY" dirty="0">
                <a:solidFill>
                  <a:schemeClr val="bg1"/>
                </a:solidFill>
              </a:rPr>
              <a:t>In Pakistan, pandemic could push millions more into </a:t>
            </a:r>
            <a:r>
              <a:rPr lang="en-MY" dirty="0" smtClean="0">
                <a:solidFill>
                  <a:schemeClr val="bg1"/>
                </a:solidFill>
              </a:rPr>
              <a:t>poverty.</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Real GDP growth is expected to slow by 3 </a:t>
            </a:r>
            <a:r>
              <a:rPr lang="en-MY" dirty="0" smtClean="0">
                <a:solidFill>
                  <a:schemeClr val="bg1"/>
                </a:solidFill>
              </a:rPr>
              <a:t>percent.</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Agriculture will also lag if lockdowns continue and disrupt needed transportation, logistical support, </a:t>
            </a:r>
            <a:r>
              <a:rPr lang="en-MY" dirty="0" err="1">
                <a:solidFill>
                  <a:schemeClr val="bg1"/>
                </a:solidFill>
              </a:rPr>
              <a:t>labor</a:t>
            </a:r>
            <a:r>
              <a:rPr lang="en-MY" dirty="0">
                <a:solidFill>
                  <a:schemeClr val="bg1"/>
                </a:solidFill>
              </a:rPr>
              <a:t>, and access to inputs for the next planting season</a:t>
            </a:r>
            <a:r>
              <a:rPr lang="en-MY" dirty="0" smtClean="0">
                <a:solidFill>
                  <a:schemeClr val="bg1"/>
                </a:solidFill>
              </a:rPr>
              <a:t>.</a:t>
            </a:r>
          </a:p>
          <a:p>
            <a:endParaRPr lang="en-MY" dirty="0">
              <a:solidFill>
                <a:schemeClr val="bg1"/>
              </a:solidFill>
            </a:endParaRPr>
          </a:p>
          <a:p>
            <a:r>
              <a:rPr lang="en-MY" dirty="0">
                <a:solidFill>
                  <a:schemeClr val="bg1"/>
                </a:solidFill>
              </a:rPr>
              <a:t>Those most at-risk include </a:t>
            </a:r>
            <a:r>
              <a:rPr lang="en-MY" dirty="0" smtClean="0">
                <a:solidFill>
                  <a:schemeClr val="bg1"/>
                </a:solidFill>
              </a:rPr>
              <a:t>people;</a:t>
            </a:r>
          </a:p>
          <a:p>
            <a:endParaRPr lang="en-MY" dirty="0" smtClean="0">
              <a:solidFill>
                <a:schemeClr val="bg1"/>
              </a:solidFill>
            </a:endParaRPr>
          </a:p>
          <a:p>
            <a:pPr marL="285750" indent="-285750">
              <a:buFont typeface="Wingdings" panose="05000000000000000000" pitchFamily="2" charset="2"/>
              <a:buChar char="v"/>
            </a:pPr>
            <a:r>
              <a:rPr lang="en-MY" dirty="0">
                <a:solidFill>
                  <a:schemeClr val="bg1"/>
                </a:solidFill>
              </a:rPr>
              <a:t>A</a:t>
            </a:r>
            <a:r>
              <a:rPr lang="en-MY" dirty="0" smtClean="0">
                <a:solidFill>
                  <a:schemeClr val="bg1"/>
                </a:solidFill>
              </a:rPr>
              <a:t>lready </a:t>
            </a:r>
            <a:r>
              <a:rPr lang="en-MY" dirty="0">
                <a:solidFill>
                  <a:schemeClr val="bg1"/>
                </a:solidFill>
              </a:rPr>
              <a:t>living below poverty line, </a:t>
            </a:r>
            <a:endParaRPr lang="en-MY" dirty="0" smtClean="0">
              <a:solidFill>
                <a:schemeClr val="bg1"/>
              </a:solidFill>
            </a:endParaRPr>
          </a:p>
          <a:p>
            <a:pPr marL="285750" indent="-285750">
              <a:buFont typeface="Wingdings" panose="05000000000000000000" pitchFamily="2" charset="2"/>
              <a:buChar char="v"/>
            </a:pPr>
            <a:r>
              <a:rPr lang="en-MY" dirty="0">
                <a:solidFill>
                  <a:schemeClr val="bg1"/>
                </a:solidFill>
              </a:rPr>
              <a:t>W</a:t>
            </a:r>
            <a:r>
              <a:rPr lang="en-MY" dirty="0" smtClean="0">
                <a:solidFill>
                  <a:schemeClr val="bg1"/>
                </a:solidFill>
              </a:rPr>
              <a:t>omen</a:t>
            </a:r>
            <a:r>
              <a:rPr lang="en-MY" dirty="0">
                <a:solidFill>
                  <a:schemeClr val="bg1"/>
                </a:solidFill>
              </a:rPr>
              <a:t>, children, people with disabilities, </a:t>
            </a:r>
            <a:endParaRPr lang="en-MY" dirty="0" smtClean="0">
              <a:solidFill>
                <a:schemeClr val="bg1"/>
              </a:solidFill>
            </a:endParaRPr>
          </a:p>
          <a:p>
            <a:pPr marL="285750" indent="-285750">
              <a:buFont typeface="Wingdings" panose="05000000000000000000" pitchFamily="2" charset="2"/>
              <a:buChar char="v"/>
            </a:pPr>
            <a:r>
              <a:rPr lang="en-MY" dirty="0" smtClean="0">
                <a:solidFill>
                  <a:schemeClr val="bg1"/>
                </a:solidFill>
              </a:rPr>
              <a:t>The elderly people</a:t>
            </a:r>
          </a:p>
          <a:p>
            <a:pPr marL="285750" indent="-285750">
              <a:buFont typeface="Wingdings" panose="05000000000000000000" pitchFamily="2" charset="2"/>
              <a:buChar char="v"/>
            </a:pPr>
            <a:r>
              <a:rPr lang="en-MY" dirty="0">
                <a:solidFill>
                  <a:schemeClr val="bg1"/>
                </a:solidFill>
              </a:rPr>
              <a:t>O</a:t>
            </a:r>
            <a:r>
              <a:rPr lang="en-MY" dirty="0" smtClean="0">
                <a:solidFill>
                  <a:schemeClr val="bg1"/>
                </a:solidFill>
              </a:rPr>
              <a:t>ther </a:t>
            </a:r>
            <a:r>
              <a:rPr lang="en-MY" dirty="0">
                <a:solidFill>
                  <a:schemeClr val="bg1"/>
                </a:solidFill>
              </a:rPr>
              <a:t>marginalized groups whose lives, livelihoods, nutrition, and access to basic services </a:t>
            </a:r>
            <a:endParaRPr lang="en-MY" dirty="0" smtClean="0">
              <a:solidFill>
                <a:schemeClr val="bg1"/>
              </a:solidFill>
            </a:endParaRPr>
          </a:p>
          <a:p>
            <a:r>
              <a:rPr lang="en-MY" dirty="0">
                <a:solidFill>
                  <a:schemeClr val="bg1"/>
                </a:solidFill>
              </a:rPr>
              <a:t> </a:t>
            </a:r>
            <a:r>
              <a:rPr lang="en-MY" dirty="0" smtClean="0">
                <a:solidFill>
                  <a:schemeClr val="bg1"/>
                </a:solidFill>
              </a:rPr>
              <a:t>    are least </a:t>
            </a:r>
            <a:r>
              <a:rPr lang="en-MY" dirty="0">
                <a:solidFill>
                  <a:schemeClr val="bg1"/>
                </a:solidFill>
              </a:rPr>
              <a:t>secure</a:t>
            </a:r>
            <a:r>
              <a:rPr lang="en-MY" dirty="0" smtClean="0">
                <a:solidFill>
                  <a:schemeClr val="bg1"/>
                </a:solidFill>
              </a:rPr>
              <a:t>.</a:t>
            </a:r>
          </a:p>
          <a:p>
            <a:pPr marL="285750" indent="-285750">
              <a:buFont typeface="Wingdings" panose="05000000000000000000" pitchFamily="2" charset="2"/>
              <a:buChar char="v"/>
            </a:pPr>
            <a:endParaRPr lang="en-MY" dirty="0"/>
          </a:p>
          <a:p>
            <a:endParaRPr lang="en-MY" dirty="0"/>
          </a:p>
        </p:txBody>
      </p:sp>
    </p:spTree>
    <p:extLst>
      <p:ext uri="{BB962C8B-B14F-4D97-AF65-F5344CB8AC3E}">
        <p14:creationId xmlns:p14="http://schemas.microsoft.com/office/powerpoint/2010/main" val="2700533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05435"/>
          </a:xfrm>
        </p:spPr>
        <p:txBody>
          <a:bodyPr/>
          <a:lstStyle/>
          <a:p>
            <a:pPr algn="ctr"/>
            <a:r>
              <a:rPr lang="en-MY" dirty="0"/>
              <a:t>Impact of COVID-19 on development</a:t>
            </a:r>
          </a:p>
        </p:txBody>
      </p:sp>
      <p:sp>
        <p:nvSpPr>
          <p:cNvPr id="4" name="TextBox 3"/>
          <p:cNvSpPr txBox="1"/>
          <p:nvPr/>
        </p:nvSpPr>
        <p:spPr>
          <a:xfrm>
            <a:off x="152400" y="1039906"/>
            <a:ext cx="11582400" cy="5078313"/>
          </a:xfrm>
          <a:prstGeom prst="rect">
            <a:avLst/>
          </a:prstGeom>
          <a:noFill/>
        </p:spPr>
        <p:txBody>
          <a:bodyPr wrap="square" rtlCol="0">
            <a:spAutoFit/>
          </a:bodyPr>
          <a:lstStyle/>
          <a:p>
            <a:r>
              <a:rPr lang="en-MY" b="1" dirty="0"/>
              <a:t>The UN study recommends a response comprising five </a:t>
            </a:r>
            <a:r>
              <a:rPr lang="en-MY" b="1" dirty="0" smtClean="0"/>
              <a:t>work streams:</a:t>
            </a:r>
            <a:endParaRPr lang="en-MY" b="1" dirty="0"/>
          </a:p>
          <a:p>
            <a:endParaRPr lang="en-MY" dirty="0"/>
          </a:p>
          <a:p>
            <a:pPr marL="285750" indent="-285750">
              <a:buFont typeface="Courier New" panose="02070309020205020404" pitchFamily="49" charset="0"/>
              <a:buChar char="o"/>
            </a:pPr>
            <a:r>
              <a:rPr lang="en-MY" dirty="0" smtClean="0">
                <a:solidFill>
                  <a:schemeClr val="bg1"/>
                </a:solidFill>
              </a:rPr>
              <a:t>Making </a:t>
            </a:r>
            <a:r>
              <a:rPr lang="en-MY" dirty="0">
                <a:solidFill>
                  <a:schemeClr val="bg1"/>
                </a:solidFill>
              </a:rPr>
              <a:t>essential health services available to those in need and protecting health systems.</a:t>
            </a:r>
          </a:p>
          <a:p>
            <a:pPr marL="285750" indent="-285750">
              <a:buFont typeface="Courier New" panose="02070309020205020404" pitchFamily="49" charset="0"/>
              <a:buChar char="o"/>
            </a:pPr>
            <a:endParaRPr lang="en-MY" dirty="0">
              <a:solidFill>
                <a:schemeClr val="bg1"/>
              </a:solidFill>
            </a:endParaRPr>
          </a:p>
          <a:p>
            <a:pPr marL="285750" indent="-285750">
              <a:buFont typeface="Courier New" panose="02070309020205020404" pitchFamily="49" charset="0"/>
              <a:buChar char="o"/>
            </a:pPr>
            <a:r>
              <a:rPr lang="en-MY" dirty="0" smtClean="0">
                <a:solidFill>
                  <a:schemeClr val="bg1"/>
                </a:solidFill>
              </a:rPr>
              <a:t>Helping </a:t>
            </a:r>
            <a:r>
              <a:rPr lang="en-MY" dirty="0">
                <a:solidFill>
                  <a:schemeClr val="bg1"/>
                </a:solidFill>
              </a:rPr>
              <a:t>people cope through social protections and ensuring basic services and food security.</a:t>
            </a:r>
          </a:p>
          <a:p>
            <a:pPr marL="285750" indent="-285750">
              <a:buFont typeface="Courier New" panose="02070309020205020404" pitchFamily="49" charset="0"/>
              <a:buChar char="o"/>
            </a:pPr>
            <a:endParaRPr lang="en-MY" dirty="0">
              <a:solidFill>
                <a:schemeClr val="bg1"/>
              </a:solidFill>
            </a:endParaRPr>
          </a:p>
          <a:p>
            <a:pPr marL="285750" indent="-285750">
              <a:buFont typeface="Courier New" panose="02070309020205020404" pitchFamily="49" charset="0"/>
              <a:buChar char="o"/>
            </a:pPr>
            <a:r>
              <a:rPr lang="en-MY" dirty="0" smtClean="0">
                <a:solidFill>
                  <a:schemeClr val="bg1"/>
                </a:solidFill>
              </a:rPr>
              <a:t>Protecting </a:t>
            </a:r>
            <a:r>
              <a:rPr lang="en-MY" dirty="0">
                <a:solidFill>
                  <a:schemeClr val="bg1"/>
                </a:solidFill>
              </a:rPr>
              <a:t>jobs, supporting small- and medium-sized enterprises, and shoring up the most vulnerable workers through economic recovery programs.</a:t>
            </a:r>
          </a:p>
          <a:p>
            <a:pPr marL="285750" indent="-285750">
              <a:buFont typeface="Courier New" panose="02070309020205020404" pitchFamily="49" charset="0"/>
              <a:buChar char="o"/>
            </a:pPr>
            <a:endParaRPr lang="en-MY" dirty="0">
              <a:solidFill>
                <a:schemeClr val="bg1"/>
              </a:solidFill>
            </a:endParaRPr>
          </a:p>
          <a:p>
            <a:pPr marL="285750" indent="-285750">
              <a:buFont typeface="Courier New" panose="02070309020205020404" pitchFamily="49" charset="0"/>
              <a:buChar char="o"/>
            </a:pPr>
            <a:r>
              <a:rPr lang="en-MY" dirty="0" smtClean="0">
                <a:solidFill>
                  <a:schemeClr val="bg1"/>
                </a:solidFill>
              </a:rPr>
              <a:t>Guiding </a:t>
            </a:r>
            <a:r>
              <a:rPr lang="en-MY" dirty="0">
                <a:solidFill>
                  <a:schemeClr val="bg1"/>
                </a:solidFill>
              </a:rPr>
              <a:t>a badly needed surge in fiscal and financial stimuli and strengthening multilateral and regional responses.</a:t>
            </a:r>
          </a:p>
          <a:p>
            <a:pPr marL="285750" indent="-285750">
              <a:buFont typeface="Courier New" panose="02070309020205020404" pitchFamily="49" charset="0"/>
              <a:buChar char="o"/>
            </a:pPr>
            <a:endParaRPr lang="en-MY" dirty="0">
              <a:solidFill>
                <a:schemeClr val="bg1"/>
              </a:solidFill>
            </a:endParaRPr>
          </a:p>
          <a:p>
            <a:pPr marL="285750" indent="-285750">
              <a:buFont typeface="Courier New" panose="02070309020205020404" pitchFamily="49" charset="0"/>
              <a:buChar char="o"/>
            </a:pPr>
            <a:r>
              <a:rPr lang="en-MY" dirty="0" smtClean="0">
                <a:solidFill>
                  <a:schemeClr val="bg1"/>
                </a:solidFill>
              </a:rPr>
              <a:t>Promoting </a:t>
            </a:r>
            <a:r>
              <a:rPr lang="en-MY" dirty="0">
                <a:solidFill>
                  <a:schemeClr val="bg1"/>
                </a:solidFill>
              </a:rPr>
              <a:t>social cohesion and investing in community-led resilience and response systems</a:t>
            </a:r>
            <a:r>
              <a:rPr lang="en-MY" dirty="0" smtClean="0">
                <a:solidFill>
                  <a:schemeClr val="bg1"/>
                </a:solidFill>
              </a:rPr>
              <a:t>.</a:t>
            </a:r>
          </a:p>
          <a:p>
            <a:pPr marL="285750" indent="-285750">
              <a:buFont typeface="Courier New" panose="02070309020205020404" pitchFamily="49" charset="0"/>
              <a:buChar char="o"/>
            </a:pPr>
            <a:endParaRPr lang="en-MY" dirty="0">
              <a:solidFill>
                <a:schemeClr val="bg1"/>
              </a:solidFill>
            </a:endParaRPr>
          </a:p>
          <a:p>
            <a:pPr marL="285750" indent="-285750">
              <a:buFont typeface="Wingdings" panose="05000000000000000000" pitchFamily="2" charset="2"/>
              <a:buChar char="Ø"/>
            </a:pPr>
            <a:r>
              <a:rPr lang="en-MY" dirty="0">
                <a:solidFill>
                  <a:schemeClr val="bg1"/>
                </a:solidFill>
              </a:rPr>
              <a:t>At the Government’s request, UNDP established a COVID-19 Secretariat </a:t>
            </a:r>
            <a:r>
              <a:rPr lang="en-MY" dirty="0" smtClean="0">
                <a:solidFill>
                  <a:schemeClr val="bg1"/>
                </a:solidFill>
              </a:rPr>
              <a:t>in Pakistan.</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This </a:t>
            </a:r>
            <a:r>
              <a:rPr lang="en-MY" dirty="0" smtClean="0">
                <a:solidFill>
                  <a:schemeClr val="bg1"/>
                </a:solidFill>
              </a:rPr>
              <a:t>Framework will inform the government’s 2020-2021 budget and national action </a:t>
            </a:r>
          </a:p>
          <a:p>
            <a:r>
              <a:rPr lang="en-MY" dirty="0" smtClean="0">
                <a:solidFill>
                  <a:schemeClr val="bg1"/>
                </a:solidFill>
              </a:rPr>
              <a:t>     plan for COVID-19.</a:t>
            </a:r>
            <a:endParaRPr lang="en-MY" dirty="0">
              <a:solidFill>
                <a:schemeClr val="bg1"/>
              </a:solidFill>
            </a:endParaRPr>
          </a:p>
        </p:txBody>
      </p:sp>
    </p:spTree>
    <p:extLst>
      <p:ext uri="{BB962C8B-B14F-4D97-AF65-F5344CB8AC3E}">
        <p14:creationId xmlns:p14="http://schemas.microsoft.com/office/powerpoint/2010/main" val="4266644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654424"/>
          </a:xfrm>
        </p:spPr>
        <p:txBody>
          <a:bodyPr/>
          <a:lstStyle/>
          <a:p>
            <a:pPr algn="ctr"/>
            <a:r>
              <a:rPr lang="en-MY" b="1" dirty="0" smtClean="0"/>
              <a:t>Concluding remarks </a:t>
            </a:r>
            <a:endParaRPr lang="en-MY" b="1" dirty="0"/>
          </a:p>
        </p:txBody>
      </p:sp>
      <p:sp>
        <p:nvSpPr>
          <p:cNvPr id="4" name="TextBox 3"/>
          <p:cNvSpPr txBox="1"/>
          <p:nvPr/>
        </p:nvSpPr>
        <p:spPr>
          <a:xfrm>
            <a:off x="0" y="779930"/>
            <a:ext cx="12192000" cy="5355312"/>
          </a:xfrm>
          <a:prstGeom prst="rect">
            <a:avLst/>
          </a:prstGeom>
          <a:noFill/>
        </p:spPr>
        <p:txBody>
          <a:bodyPr wrap="square" rtlCol="0">
            <a:spAutoFit/>
          </a:bodyPr>
          <a:lstStyle/>
          <a:p>
            <a:pPr marL="285750" indent="-285750">
              <a:buFont typeface="Wingdings" panose="05000000000000000000" pitchFamily="2" charset="2"/>
              <a:buChar char="Ø"/>
            </a:pPr>
            <a:r>
              <a:rPr lang="en-MY" dirty="0">
                <a:solidFill>
                  <a:schemeClr val="bg1"/>
                </a:solidFill>
              </a:rPr>
              <a:t>Overall, the ongoing global pandemic has </a:t>
            </a:r>
            <a:r>
              <a:rPr lang="en-MY" dirty="0" smtClean="0">
                <a:solidFill>
                  <a:schemeClr val="bg1"/>
                </a:solidFill>
              </a:rPr>
              <a:t>been obstructing </a:t>
            </a:r>
            <a:r>
              <a:rPr lang="en-MY" dirty="0">
                <a:solidFill>
                  <a:schemeClr val="bg1"/>
                </a:solidFill>
              </a:rPr>
              <a:t>science communication and will </a:t>
            </a:r>
            <a:r>
              <a:rPr lang="en-MY" dirty="0" smtClean="0">
                <a:solidFill>
                  <a:schemeClr val="bg1"/>
                </a:solidFill>
              </a:rPr>
              <a:t>delay scientific </a:t>
            </a:r>
            <a:r>
              <a:rPr lang="en-MY" dirty="0">
                <a:solidFill>
                  <a:schemeClr val="bg1"/>
                </a:solidFill>
              </a:rPr>
              <a:t>research and </a:t>
            </a:r>
            <a:r>
              <a:rPr lang="en-MY" dirty="0" smtClean="0">
                <a:solidFill>
                  <a:schemeClr val="bg1"/>
                </a:solidFill>
              </a:rPr>
              <a:t>innovations. </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Globally, it </a:t>
            </a:r>
            <a:r>
              <a:rPr lang="en-MY" dirty="0" smtClean="0">
                <a:solidFill>
                  <a:schemeClr val="bg1"/>
                </a:solidFill>
              </a:rPr>
              <a:t>has taken </a:t>
            </a:r>
            <a:r>
              <a:rPr lang="en-MY" dirty="0">
                <a:solidFill>
                  <a:schemeClr val="bg1"/>
                </a:solidFill>
              </a:rPr>
              <a:t>a grim toll on lives, health services, jobs, </a:t>
            </a:r>
            <a:r>
              <a:rPr lang="en-MY" dirty="0" smtClean="0">
                <a:solidFill>
                  <a:schemeClr val="bg1"/>
                </a:solidFill>
              </a:rPr>
              <a:t>and mental health.</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Nobody is sure how long </a:t>
            </a:r>
            <a:r>
              <a:rPr lang="en-MY" dirty="0" smtClean="0">
                <a:solidFill>
                  <a:schemeClr val="bg1"/>
                </a:solidFill>
              </a:rPr>
              <a:t>the coronavirus </a:t>
            </a:r>
            <a:r>
              <a:rPr lang="en-MY" dirty="0">
                <a:solidFill>
                  <a:schemeClr val="bg1"/>
                </a:solidFill>
              </a:rPr>
              <a:t>pandemic will last, creating an </a:t>
            </a:r>
            <a:r>
              <a:rPr lang="en-MY" dirty="0" smtClean="0">
                <a:solidFill>
                  <a:schemeClr val="bg1"/>
                </a:solidFill>
              </a:rPr>
              <a:t>unpredictable future.</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Only </a:t>
            </a:r>
            <a:r>
              <a:rPr lang="en-MY" dirty="0">
                <a:solidFill>
                  <a:schemeClr val="bg1"/>
                </a:solidFill>
              </a:rPr>
              <a:t>option left to adapt </a:t>
            </a:r>
            <a:r>
              <a:rPr lang="en-MY" dirty="0" smtClean="0">
                <a:solidFill>
                  <a:schemeClr val="bg1"/>
                </a:solidFill>
              </a:rPr>
              <a:t>and find </a:t>
            </a:r>
            <a:r>
              <a:rPr lang="en-MY" dirty="0">
                <a:solidFill>
                  <a:schemeClr val="bg1"/>
                </a:solidFill>
              </a:rPr>
              <a:t>ways to endure and stay </a:t>
            </a:r>
            <a:r>
              <a:rPr lang="en-MY" dirty="0" smtClean="0">
                <a:solidFill>
                  <a:schemeClr val="bg1"/>
                </a:solidFill>
              </a:rPr>
              <a:t>productive.</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Research students </a:t>
            </a:r>
            <a:r>
              <a:rPr lang="en-MY" dirty="0">
                <a:solidFill>
                  <a:schemeClr val="bg1"/>
                </a:solidFill>
              </a:rPr>
              <a:t>should utilize the present lockdown </a:t>
            </a:r>
            <a:r>
              <a:rPr lang="en-MY" dirty="0" smtClean="0">
                <a:solidFill>
                  <a:schemeClr val="bg1"/>
                </a:solidFill>
              </a:rPr>
              <a:t>time wisely.</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Additionally, scientific </a:t>
            </a:r>
            <a:r>
              <a:rPr lang="en-MY" dirty="0" smtClean="0">
                <a:solidFill>
                  <a:schemeClr val="bg1"/>
                </a:solidFill>
              </a:rPr>
              <a:t>communities can </a:t>
            </a:r>
            <a:r>
              <a:rPr lang="en-MY" dirty="0">
                <a:solidFill>
                  <a:schemeClr val="bg1"/>
                </a:solidFill>
              </a:rPr>
              <a:t>contribute to overshadowing falsehoods or misinformation circulating in </a:t>
            </a:r>
            <a:r>
              <a:rPr lang="en-MY" dirty="0" smtClean="0">
                <a:solidFill>
                  <a:schemeClr val="bg1"/>
                </a:solidFill>
              </a:rPr>
              <a:t>social media. </a:t>
            </a:r>
          </a:p>
          <a:p>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The next generation of scientists and physicians </a:t>
            </a:r>
            <a:r>
              <a:rPr lang="en-MY" dirty="0" smtClean="0">
                <a:solidFill>
                  <a:schemeClr val="bg1"/>
                </a:solidFill>
              </a:rPr>
              <a:t>must be </a:t>
            </a:r>
            <a:r>
              <a:rPr lang="en-MY" dirty="0">
                <a:solidFill>
                  <a:schemeClr val="bg1"/>
                </a:solidFill>
              </a:rPr>
              <a:t>trained for future pandemic </a:t>
            </a:r>
            <a:endParaRPr lang="en-MY" dirty="0" smtClean="0">
              <a:solidFill>
                <a:schemeClr val="bg1"/>
              </a:solidFill>
            </a:endParaRPr>
          </a:p>
          <a:p>
            <a:r>
              <a:rPr lang="en-MY" dirty="0">
                <a:solidFill>
                  <a:schemeClr val="bg1"/>
                </a:solidFill>
              </a:rPr>
              <a:t> </a:t>
            </a:r>
            <a:r>
              <a:rPr lang="en-MY" dirty="0" smtClean="0">
                <a:solidFill>
                  <a:schemeClr val="bg1"/>
                </a:solidFill>
              </a:rPr>
              <a:t>    preparedness.</a:t>
            </a:r>
          </a:p>
          <a:p>
            <a:pPr marL="285750" indent="-285750">
              <a:buFont typeface="Wingdings" panose="05000000000000000000" pitchFamily="2" charset="2"/>
              <a:buChar char="Ø"/>
            </a:pPr>
            <a:endParaRPr lang="en-MY" dirty="0">
              <a:solidFill>
                <a:schemeClr val="bg1"/>
              </a:solidFill>
            </a:endParaRPr>
          </a:p>
          <a:p>
            <a:pPr marL="285750" indent="-285750">
              <a:buFont typeface="Wingdings" panose="05000000000000000000" pitchFamily="2" charset="2"/>
              <a:buChar char="Ø"/>
            </a:pPr>
            <a:r>
              <a:rPr lang="en-MY" dirty="0">
                <a:solidFill>
                  <a:schemeClr val="bg1"/>
                </a:solidFill>
              </a:rPr>
              <a:t>We should keep investigating, </a:t>
            </a:r>
            <a:r>
              <a:rPr lang="en-MY" dirty="0" smtClean="0">
                <a:solidFill>
                  <a:schemeClr val="bg1"/>
                </a:solidFill>
              </a:rPr>
              <a:t>disentangling, and </a:t>
            </a:r>
            <a:r>
              <a:rPr lang="en-MY" dirty="0">
                <a:solidFill>
                  <a:schemeClr val="bg1"/>
                </a:solidFill>
              </a:rPr>
              <a:t>interrogating, only then will science </a:t>
            </a:r>
            <a:endParaRPr lang="en-MY" dirty="0" smtClean="0">
              <a:solidFill>
                <a:schemeClr val="bg1"/>
              </a:solidFill>
            </a:endParaRPr>
          </a:p>
          <a:p>
            <a:r>
              <a:rPr lang="en-MY" dirty="0">
                <a:solidFill>
                  <a:schemeClr val="bg1"/>
                </a:solidFill>
              </a:rPr>
              <a:t> </a:t>
            </a:r>
            <a:r>
              <a:rPr lang="en-MY" dirty="0" smtClean="0">
                <a:solidFill>
                  <a:schemeClr val="bg1"/>
                </a:solidFill>
              </a:rPr>
              <a:t>   thrive again</a:t>
            </a:r>
            <a:r>
              <a:rPr lang="en-MY" dirty="0">
                <a:solidFill>
                  <a:schemeClr val="bg1"/>
                </a:solidFill>
              </a:rPr>
              <a:t>, and the scientific community will </a:t>
            </a:r>
            <a:r>
              <a:rPr lang="en-MY" dirty="0" smtClean="0">
                <a:solidFill>
                  <a:schemeClr val="bg1"/>
                </a:solidFill>
              </a:rPr>
              <a:t>function normally </a:t>
            </a:r>
            <a:r>
              <a:rPr lang="en-MY" dirty="0">
                <a:solidFill>
                  <a:schemeClr val="bg1"/>
                </a:solidFill>
              </a:rPr>
              <a:t>once again.</a:t>
            </a:r>
          </a:p>
        </p:txBody>
      </p:sp>
    </p:spTree>
    <p:extLst>
      <p:ext uri="{BB962C8B-B14F-4D97-AF65-F5344CB8AC3E}">
        <p14:creationId xmlns:p14="http://schemas.microsoft.com/office/powerpoint/2010/main" val="1370399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05435"/>
          </a:xfrm>
        </p:spPr>
        <p:txBody>
          <a:bodyPr/>
          <a:lstStyle/>
          <a:p>
            <a:pPr algn="ctr"/>
            <a:r>
              <a:rPr lang="en-MY" b="1" dirty="0" smtClean="0"/>
              <a:t>References</a:t>
            </a:r>
            <a:r>
              <a:rPr lang="en-MY" dirty="0" smtClean="0"/>
              <a:t> </a:t>
            </a:r>
            <a:endParaRPr lang="en-MY" dirty="0"/>
          </a:p>
        </p:txBody>
      </p:sp>
      <p:sp>
        <p:nvSpPr>
          <p:cNvPr id="4" name="TextBox 3"/>
          <p:cNvSpPr txBox="1"/>
          <p:nvPr/>
        </p:nvSpPr>
        <p:spPr>
          <a:xfrm>
            <a:off x="0" y="735106"/>
            <a:ext cx="12192000" cy="5632311"/>
          </a:xfrm>
          <a:prstGeom prst="rect">
            <a:avLst/>
          </a:prstGeom>
          <a:noFill/>
        </p:spPr>
        <p:txBody>
          <a:bodyPr wrap="square" rtlCol="0">
            <a:spAutoFit/>
          </a:bodyPr>
          <a:lstStyle/>
          <a:p>
            <a:r>
              <a:rPr lang="it-IT" dirty="0" smtClean="0">
                <a:solidFill>
                  <a:schemeClr val="bg1"/>
                </a:solidFill>
              </a:rPr>
              <a:t>1. Li </a:t>
            </a:r>
            <a:r>
              <a:rPr lang="it-IT" dirty="0">
                <a:solidFill>
                  <a:schemeClr val="bg1"/>
                </a:solidFill>
              </a:rPr>
              <a:t>J, Li JJ, Xie X, Cai X, Huang J, Tian X, et al. </a:t>
            </a:r>
            <a:r>
              <a:rPr lang="it-IT" dirty="0" smtClean="0">
                <a:solidFill>
                  <a:schemeClr val="bg1"/>
                </a:solidFill>
              </a:rPr>
              <a:t>Game </a:t>
            </a:r>
            <a:r>
              <a:rPr lang="en-MY" dirty="0" smtClean="0">
                <a:solidFill>
                  <a:schemeClr val="bg1"/>
                </a:solidFill>
              </a:rPr>
              <a:t>consumption </a:t>
            </a:r>
            <a:r>
              <a:rPr lang="en-MY" dirty="0">
                <a:solidFill>
                  <a:schemeClr val="bg1"/>
                </a:solidFill>
              </a:rPr>
              <a:t>and the 2019 Novel Coronavirus. Lancet</a:t>
            </a:r>
          </a:p>
          <a:p>
            <a:r>
              <a:rPr lang="en-MY" dirty="0">
                <a:solidFill>
                  <a:schemeClr val="bg1"/>
                </a:solidFill>
              </a:rPr>
              <a:t>Infect Dis. 2020;20(3):275–276</a:t>
            </a:r>
            <a:r>
              <a:rPr lang="en-MY" dirty="0" smtClean="0">
                <a:solidFill>
                  <a:schemeClr val="bg1"/>
                </a:solidFill>
              </a:rPr>
              <a:t>.</a:t>
            </a:r>
          </a:p>
          <a:p>
            <a:endParaRPr lang="en-MY" dirty="0">
              <a:solidFill>
                <a:schemeClr val="bg1"/>
              </a:solidFill>
            </a:endParaRPr>
          </a:p>
          <a:p>
            <a:r>
              <a:rPr lang="en-MY" dirty="0">
                <a:solidFill>
                  <a:schemeClr val="bg1"/>
                </a:solidFill>
              </a:rPr>
              <a:t>2. </a:t>
            </a:r>
            <a:r>
              <a:rPr lang="en-MY" dirty="0" err="1">
                <a:solidFill>
                  <a:schemeClr val="bg1"/>
                </a:solidFill>
              </a:rPr>
              <a:t>Blancou</a:t>
            </a:r>
            <a:r>
              <a:rPr lang="en-MY" dirty="0">
                <a:solidFill>
                  <a:schemeClr val="bg1"/>
                </a:solidFill>
              </a:rPr>
              <a:t> J, </a:t>
            </a:r>
            <a:r>
              <a:rPr lang="en-MY" dirty="0" err="1">
                <a:solidFill>
                  <a:schemeClr val="bg1"/>
                </a:solidFill>
              </a:rPr>
              <a:t>Chomel</a:t>
            </a:r>
            <a:r>
              <a:rPr lang="en-MY" dirty="0">
                <a:solidFill>
                  <a:schemeClr val="bg1"/>
                </a:solidFill>
              </a:rPr>
              <a:t> B, </a:t>
            </a:r>
            <a:r>
              <a:rPr lang="en-MY" dirty="0" err="1">
                <a:solidFill>
                  <a:schemeClr val="bg1"/>
                </a:solidFill>
              </a:rPr>
              <a:t>Belotto</a:t>
            </a:r>
            <a:r>
              <a:rPr lang="en-MY" dirty="0">
                <a:solidFill>
                  <a:schemeClr val="bg1"/>
                </a:solidFill>
              </a:rPr>
              <a:t> A, </a:t>
            </a:r>
            <a:r>
              <a:rPr lang="en-MY" dirty="0" err="1">
                <a:solidFill>
                  <a:schemeClr val="bg1"/>
                </a:solidFill>
              </a:rPr>
              <a:t>Meslin</a:t>
            </a:r>
            <a:r>
              <a:rPr lang="en-MY" dirty="0">
                <a:solidFill>
                  <a:schemeClr val="bg1"/>
                </a:solidFill>
              </a:rPr>
              <a:t> F. Emerging </a:t>
            </a:r>
            <a:r>
              <a:rPr lang="en-MY" dirty="0" smtClean="0">
                <a:solidFill>
                  <a:schemeClr val="bg1"/>
                </a:solidFill>
              </a:rPr>
              <a:t>or re-emerging </a:t>
            </a:r>
            <a:r>
              <a:rPr lang="en-MY" dirty="0">
                <a:solidFill>
                  <a:schemeClr val="bg1"/>
                </a:solidFill>
              </a:rPr>
              <a:t>bacterial </a:t>
            </a:r>
            <a:r>
              <a:rPr lang="en-MY" dirty="0" err="1">
                <a:solidFill>
                  <a:schemeClr val="bg1"/>
                </a:solidFill>
              </a:rPr>
              <a:t>zoonoses</a:t>
            </a:r>
            <a:r>
              <a:rPr lang="en-MY" dirty="0">
                <a:solidFill>
                  <a:schemeClr val="bg1"/>
                </a:solidFill>
              </a:rPr>
              <a:t>: factors </a:t>
            </a:r>
            <a:r>
              <a:rPr lang="en-MY" dirty="0" smtClean="0">
                <a:solidFill>
                  <a:schemeClr val="bg1"/>
                </a:solidFill>
              </a:rPr>
              <a:t>of emergence, surveillance </a:t>
            </a:r>
            <a:r>
              <a:rPr lang="en-MY" dirty="0">
                <a:solidFill>
                  <a:schemeClr val="bg1"/>
                </a:solidFill>
              </a:rPr>
              <a:t>and control. Veterinary Research 2005;36</a:t>
            </a:r>
          </a:p>
          <a:p>
            <a:r>
              <a:rPr lang="en-MY" dirty="0">
                <a:solidFill>
                  <a:schemeClr val="bg1"/>
                </a:solidFill>
              </a:rPr>
              <a:t>(3):507–522</a:t>
            </a:r>
            <a:r>
              <a:rPr lang="en-MY" dirty="0" smtClean="0">
                <a:solidFill>
                  <a:schemeClr val="bg1"/>
                </a:solidFill>
              </a:rPr>
              <a:t>.</a:t>
            </a:r>
          </a:p>
          <a:p>
            <a:endParaRPr lang="en-MY" dirty="0">
              <a:solidFill>
                <a:schemeClr val="bg1"/>
              </a:solidFill>
            </a:endParaRPr>
          </a:p>
          <a:p>
            <a:r>
              <a:rPr lang="en-MY" dirty="0">
                <a:solidFill>
                  <a:schemeClr val="bg1"/>
                </a:solidFill>
              </a:rPr>
              <a:t>3. Jonas OB. World Development Report 2014. </a:t>
            </a:r>
            <a:r>
              <a:rPr lang="en-MY" dirty="0" smtClean="0">
                <a:solidFill>
                  <a:schemeClr val="bg1"/>
                </a:solidFill>
              </a:rPr>
              <a:t>Background Paper</a:t>
            </a:r>
            <a:r>
              <a:rPr lang="en-MY" dirty="0">
                <a:solidFill>
                  <a:schemeClr val="bg1"/>
                </a:solidFill>
              </a:rPr>
              <a:t>: Pandemic Risk. World Bank. 2014 [cited</a:t>
            </a:r>
          </a:p>
          <a:p>
            <a:r>
              <a:rPr lang="en-MY" dirty="0">
                <a:solidFill>
                  <a:schemeClr val="bg1"/>
                </a:solidFill>
              </a:rPr>
              <a:t>2020 May 22]. Available from: </a:t>
            </a:r>
            <a:r>
              <a:rPr lang="en-MY" dirty="0">
                <a:solidFill>
                  <a:schemeClr val="bg1"/>
                </a:solidFill>
                <a:hlinkClick r:id="rId2"/>
              </a:rPr>
              <a:t>https://</a:t>
            </a:r>
            <a:r>
              <a:rPr lang="en-MY" dirty="0" smtClean="0">
                <a:solidFill>
                  <a:schemeClr val="bg1"/>
                </a:solidFill>
                <a:hlinkClick r:id="rId2"/>
              </a:rPr>
              <a:t>www.worldbank</a:t>
            </a:r>
            <a:r>
              <a:rPr lang="en-MY" dirty="0" smtClean="0">
                <a:solidFill>
                  <a:schemeClr val="bg1"/>
                </a:solidFill>
              </a:rPr>
              <a:t>. org/content/dam/</a:t>
            </a:r>
            <a:r>
              <a:rPr lang="en-MY" dirty="0" err="1" smtClean="0">
                <a:solidFill>
                  <a:schemeClr val="bg1"/>
                </a:solidFill>
              </a:rPr>
              <a:t>Worldbank</a:t>
            </a:r>
            <a:r>
              <a:rPr lang="en-MY" dirty="0" smtClean="0">
                <a:solidFill>
                  <a:schemeClr val="bg1"/>
                </a:solidFill>
              </a:rPr>
              <a:t>/document/HDN</a:t>
            </a:r>
            <a:r>
              <a:rPr lang="en-MY" dirty="0">
                <a:solidFill>
                  <a:schemeClr val="bg1"/>
                </a:solidFill>
              </a:rPr>
              <a:t>/</a:t>
            </a:r>
          </a:p>
          <a:p>
            <a:endParaRPr lang="en-MY" dirty="0">
              <a:solidFill>
                <a:schemeClr val="bg1"/>
              </a:solidFill>
            </a:endParaRPr>
          </a:p>
          <a:p>
            <a:r>
              <a:rPr lang="en-MY" dirty="0">
                <a:solidFill>
                  <a:schemeClr val="bg1"/>
                </a:solidFill>
              </a:rPr>
              <a:t>4. MIT News. Events postponed or </a:t>
            </a:r>
            <a:r>
              <a:rPr lang="en-MY" dirty="0" err="1">
                <a:solidFill>
                  <a:schemeClr val="bg1"/>
                </a:solidFill>
              </a:rPr>
              <a:t>canceled</a:t>
            </a:r>
            <a:r>
              <a:rPr lang="en-MY" dirty="0">
                <a:solidFill>
                  <a:schemeClr val="bg1"/>
                </a:solidFill>
              </a:rPr>
              <a:t> as </a:t>
            </a:r>
            <a:r>
              <a:rPr lang="en-MY" dirty="0" smtClean="0">
                <a:solidFill>
                  <a:schemeClr val="bg1"/>
                </a:solidFill>
              </a:rPr>
              <a:t>MIT responds </a:t>
            </a:r>
            <a:r>
              <a:rPr lang="en-MY" dirty="0">
                <a:solidFill>
                  <a:schemeClr val="bg1"/>
                </a:solidFill>
              </a:rPr>
              <a:t>to COVID-19. March 9 2020 [cited 2020</a:t>
            </a:r>
          </a:p>
          <a:p>
            <a:r>
              <a:rPr lang="en-MY" dirty="0">
                <a:solidFill>
                  <a:schemeClr val="bg1"/>
                </a:solidFill>
              </a:rPr>
              <a:t>May 23]. Available from: </a:t>
            </a:r>
            <a:r>
              <a:rPr lang="en-MY" dirty="0">
                <a:solidFill>
                  <a:schemeClr val="bg1"/>
                </a:solidFill>
                <a:hlinkClick r:id="rId3"/>
              </a:rPr>
              <a:t>http://</a:t>
            </a:r>
            <a:r>
              <a:rPr lang="en-MY" dirty="0" smtClean="0">
                <a:solidFill>
                  <a:schemeClr val="bg1"/>
                </a:solidFill>
                <a:hlinkClick r:id="rId3"/>
              </a:rPr>
              <a:t>news.mit.edu/2020/</a:t>
            </a:r>
            <a:r>
              <a:rPr lang="en-MY" dirty="0" smtClean="0">
                <a:solidFill>
                  <a:schemeClr val="bg1"/>
                </a:solidFill>
              </a:rPr>
              <a:t> events-postponed-canceled-covid-19-0309.</a:t>
            </a:r>
          </a:p>
          <a:p>
            <a:endParaRPr lang="en-MY" dirty="0">
              <a:solidFill>
                <a:schemeClr val="bg1"/>
              </a:solidFill>
            </a:endParaRPr>
          </a:p>
          <a:p>
            <a:r>
              <a:rPr lang="en-MY" dirty="0">
                <a:solidFill>
                  <a:schemeClr val="bg1"/>
                </a:solidFill>
              </a:rPr>
              <a:t>5. </a:t>
            </a:r>
            <a:r>
              <a:rPr lang="en-MY" dirty="0" err="1">
                <a:solidFill>
                  <a:schemeClr val="bg1"/>
                </a:solidFill>
              </a:rPr>
              <a:t>Bardelli</a:t>
            </a:r>
            <a:r>
              <a:rPr lang="en-MY" dirty="0">
                <a:solidFill>
                  <a:schemeClr val="bg1"/>
                </a:solidFill>
              </a:rPr>
              <a:t> A. Coronavirus lockdown: What I learnt when </a:t>
            </a:r>
            <a:r>
              <a:rPr lang="en-MY" dirty="0" smtClean="0">
                <a:solidFill>
                  <a:schemeClr val="bg1"/>
                </a:solidFill>
              </a:rPr>
              <a:t>I shut </a:t>
            </a:r>
            <a:r>
              <a:rPr lang="en-MY" dirty="0">
                <a:solidFill>
                  <a:schemeClr val="bg1"/>
                </a:solidFill>
              </a:rPr>
              <a:t>my cancer lab in 48 hours. March </a:t>
            </a:r>
            <a:endParaRPr lang="en-MY" dirty="0" smtClean="0">
              <a:solidFill>
                <a:schemeClr val="bg1"/>
              </a:solidFill>
            </a:endParaRPr>
          </a:p>
          <a:p>
            <a:r>
              <a:rPr lang="en-MY" dirty="0" smtClean="0">
                <a:solidFill>
                  <a:schemeClr val="bg1"/>
                </a:solidFill>
              </a:rPr>
              <a:t>19 </a:t>
            </a:r>
            <a:r>
              <a:rPr lang="en-MY" dirty="0">
                <a:solidFill>
                  <a:schemeClr val="bg1"/>
                </a:solidFill>
              </a:rPr>
              <a:t>2020 [</a:t>
            </a:r>
            <a:r>
              <a:rPr lang="en-MY" dirty="0" smtClean="0">
                <a:solidFill>
                  <a:schemeClr val="bg1"/>
                </a:solidFill>
              </a:rPr>
              <a:t>cited 2020 </a:t>
            </a:r>
            <a:r>
              <a:rPr lang="en-MY" dirty="0">
                <a:solidFill>
                  <a:schemeClr val="bg1"/>
                </a:solidFill>
              </a:rPr>
              <a:t>May 25]. Available from: </a:t>
            </a:r>
            <a:r>
              <a:rPr lang="en-MY" dirty="0">
                <a:solidFill>
                  <a:schemeClr val="bg1"/>
                </a:solidFill>
                <a:hlinkClick r:id="rId4"/>
              </a:rPr>
              <a:t>https://</a:t>
            </a:r>
            <a:r>
              <a:rPr lang="en-MY" dirty="0" smtClean="0">
                <a:solidFill>
                  <a:schemeClr val="bg1"/>
                </a:solidFill>
                <a:hlinkClick r:id="rId4"/>
              </a:rPr>
              <a:t>www.nature</a:t>
            </a:r>
            <a:r>
              <a:rPr lang="en-MY" dirty="0" smtClean="0">
                <a:solidFill>
                  <a:schemeClr val="bg1"/>
                </a:solidFill>
              </a:rPr>
              <a:t>. </a:t>
            </a:r>
          </a:p>
          <a:p>
            <a:r>
              <a:rPr lang="en-MY" dirty="0" smtClean="0">
                <a:solidFill>
                  <a:schemeClr val="bg1"/>
                </a:solidFill>
              </a:rPr>
              <a:t>com/articles/d41586-020-00826-7.</a:t>
            </a:r>
          </a:p>
          <a:p>
            <a:endParaRPr lang="en-MY" dirty="0">
              <a:solidFill>
                <a:schemeClr val="bg1"/>
              </a:solidFill>
            </a:endParaRPr>
          </a:p>
          <a:p>
            <a:r>
              <a:rPr lang="en-MY" dirty="0">
                <a:solidFill>
                  <a:schemeClr val="bg1"/>
                </a:solidFill>
              </a:rPr>
              <a:t>6. Drake N. How the Coronavirus is Hampering </a:t>
            </a:r>
            <a:r>
              <a:rPr lang="en-MY" dirty="0" smtClean="0">
                <a:solidFill>
                  <a:schemeClr val="bg1"/>
                </a:solidFill>
              </a:rPr>
              <a:t>Science. Scientific </a:t>
            </a:r>
            <a:r>
              <a:rPr lang="en-MY" dirty="0">
                <a:solidFill>
                  <a:schemeClr val="bg1"/>
                </a:solidFill>
              </a:rPr>
              <a:t>American. March 10 2020 </a:t>
            </a:r>
            <a:endParaRPr lang="en-MY" dirty="0" smtClean="0">
              <a:solidFill>
                <a:schemeClr val="bg1"/>
              </a:solidFill>
            </a:endParaRPr>
          </a:p>
          <a:p>
            <a:r>
              <a:rPr lang="en-MY" dirty="0" smtClean="0">
                <a:solidFill>
                  <a:schemeClr val="bg1"/>
                </a:solidFill>
              </a:rPr>
              <a:t>[</a:t>
            </a:r>
            <a:r>
              <a:rPr lang="en-MY" dirty="0">
                <a:solidFill>
                  <a:schemeClr val="bg1"/>
                </a:solidFill>
              </a:rPr>
              <a:t>cited 2020 </a:t>
            </a:r>
            <a:r>
              <a:rPr lang="en-MY" dirty="0" smtClean="0">
                <a:solidFill>
                  <a:schemeClr val="bg1"/>
                </a:solidFill>
              </a:rPr>
              <a:t>May22]. Available </a:t>
            </a:r>
            <a:r>
              <a:rPr lang="en-MY" dirty="0">
                <a:solidFill>
                  <a:schemeClr val="bg1"/>
                </a:solidFill>
              </a:rPr>
              <a:t>from: </a:t>
            </a:r>
            <a:r>
              <a:rPr lang="en-MY" dirty="0">
                <a:solidFill>
                  <a:schemeClr val="bg1"/>
                </a:solidFill>
                <a:hlinkClick r:id="rId5"/>
              </a:rPr>
              <a:t>https://</a:t>
            </a:r>
            <a:r>
              <a:rPr lang="en-MY" dirty="0" smtClean="0">
                <a:solidFill>
                  <a:schemeClr val="bg1"/>
                </a:solidFill>
                <a:hlinkClick r:id="rId5"/>
              </a:rPr>
              <a:t>www.scientificamerican</a:t>
            </a:r>
            <a:r>
              <a:rPr lang="en-MY" dirty="0" smtClean="0">
                <a:solidFill>
                  <a:schemeClr val="bg1"/>
                </a:solidFill>
              </a:rPr>
              <a:t>. com/article/how-</a:t>
            </a:r>
          </a:p>
          <a:p>
            <a:r>
              <a:rPr lang="en-MY" dirty="0" smtClean="0">
                <a:solidFill>
                  <a:schemeClr val="bg1"/>
                </a:solidFill>
              </a:rPr>
              <a:t>the-coronavirus-is-</a:t>
            </a:r>
            <a:r>
              <a:rPr lang="en-MY" dirty="0" err="1" smtClean="0">
                <a:solidFill>
                  <a:schemeClr val="bg1"/>
                </a:solidFill>
              </a:rPr>
              <a:t>hamperingscience</a:t>
            </a:r>
            <a:r>
              <a:rPr lang="en-MY" dirty="0"/>
              <a:t>/</a:t>
            </a:r>
          </a:p>
        </p:txBody>
      </p:sp>
    </p:spTree>
    <p:extLst>
      <p:ext uri="{BB962C8B-B14F-4D97-AF65-F5344CB8AC3E}">
        <p14:creationId xmlns:p14="http://schemas.microsoft.com/office/powerpoint/2010/main" val="2104756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47" y="2219261"/>
            <a:ext cx="12281647" cy="1507067"/>
          </a:xfrm>
        </p:spPr>
        <p:txBody>
          <a:bodyPr>
            <a:normAutofit/>
          </a:bodyPr>
          <a:lstStyle/>
          <a:p>
            <a:pPr algn="ctr"/>
            <a:r>
              <a:rPr lang="en-MY" sz="8000" dirty="0" smtClean="0"/>
              <a:t>Thank you</a:t>
            </a:r>
            <a:endParaRPr lang="en-MY" sz="8000" dirty="0"/>
          </a:p>
        </p:txBody>
      </p:sp>
    </p:spTree>
    <p:extLst>
      <p:ext uri="{BB962C8B-B14F-4D97-AF65-F5344CB8AC3E}">
        <p14:creationId xmlns:p14="http://schemas.microsoft.com/office/powerpoint/2010/main" val="368949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18612" cy="591671"/>
          </a:xfrm>
        </p:spPr>
        <p:txBody>
          <a:bodyPr>
            <a:normAutofit fontScale="90000"/>
          </a:bodyPr>
          <a:lstStyle/>
          <a:p>
            <a:pPr algn="ctr"/>
            <a:r>
              <a:rPr lang="en-MY" dirty="0" smtClean="0"/>
              <a:t>Introduction </a:t>
            </a:r>
            <a:endParaRPr lang="en-MY" dirty="0"/>
          </a:p>
        </p:txBody>
      </p:sp>
      <p:sp>
        <p:nvSpPr>
          <p:cNvPr id="4" name="TextBox 3"/>
          <p:cNvSpPr txBox="1"/>
          <p:nvPr/>
        </p:nvSpPr>
        <p:spPr>
          <a:xfrm>
            <a:off x="0" y="685800"/>
            <a:ext cx="10470776" cy="5909310"/>
          </a:xfrm>
          <a:prstGeom prst="rect">
            <a:avLst/>
          </a:prstGeom>
          <a:noFill/>
        </p:spPr>
        <p:txBody>
          <a:bodyPr wrap="square" rtlCol="0">
            <a:spAutoFit/>
          </a:bodyPr>
          <a:lstStyle/>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Albert Einstein said: "In the middle of difficulty lies opportunity.</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Today the world is experiencing a pandemic of a novel coronavirus (SARS-CoV-2) of probable zoonotic origin.</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Healthcare workers and scientists are at the frontline of the battle against the virus, and people around the globe are handling the situation the best they can.</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However, there is still no sign of decline concerning the morbidity and mortality associated with the novel coronavirus.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Besides, this outbreak has created mayhem in the scientific community due to the COVID-19 intricacies.</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The scientific community has been experiencing a considerable negative impact </a:t>
            </a:r>
          </a:p>
          <a:p>
            <a:r>
              <a:rPr lang="en-MY" dirty="0" smtClean="0">
                <a:solidFill>
                  <a:schemeClr val="bg1"/>
                </a:solidFill>
              </a:rPr>
              <a:t>from the COVID-19outbreak;</a:t>
            </a:r>
          </a:p>
          <a:p>
            <a:endParaRPr lang="en-MY" dirty="0" smtClean="0">
              <a:solidFill>
                <a:schemeClr val="bg1"/>
              </a:solidFill>
            </a:endParaRPr>
          </a:p>
          <a:p>
            <a:pPr marL="285750" indent="-285750">
              <a:buFont typeface="Wingdings" panose="05000000000000000000" pitchFamily="2" charset="2"/>
              <a:buChar char="ü"/>
            </a:pPr>
            <a:r>
              <a:rPr lang="en-MY" dirty="0" smtClean="0">
                <a:solidFill>
                  <a:schemeClr val="bg1"/>
                </a:solidFill>
              </a:rPr>
              <a:t>Universities, </a:t>
            </a:r>
          </a:p>
          <a:p>
            <a:pPr marL="285750" indent="-285750">
              <a:buFont typeface="Wingdings" panose="05000000000000000000" pitchFamily="2" charset="2"/>
              <a:buChar char="ü"/>
            </a:pPr>
            <a:r>
              <a:rPr lang="en-MY" dirty="0">
                <a:solidFill>
                  <a:schemeClr val="bg1"/>
                </a:solidFill>
              </a:rPr>
              <a:t>R</a:t>
            </a:r>
            <a:r>
              <a:rPr lang="en-MY" dirty="0" smtClean="0">
                <a:solidFill>
                  <a:schemeClr val="bg1"/>
                </a:solidFill>
              </a:rPr>
              <a:t>esearch centres</a:t>
            </a:r>
          </a:p>
          <a:p>
            <a:pPr marL="285750" indent="-285750">
              <a:buFont typeface="Wingdings" panose="05000000000000000000" pitchFamily="2" charset="2"/>
              <a:buChar char="ü"/>
            </a:pPr>
            <a:r>
              <a:rPr lang="en-MY" dirty="0" smtClean="0">
                <a:solidFill>
                  <a:schemeClr val="bg1"/>
                </a:solidFill>
              </a:rPr>
              <a:t>Laboratories </a:t>
            </a:r>
          </a:p>
        </p:txBody>
      </p:sp>
    </p:spTree>
    <p:extLst>
      <p:ext uri="{BB962C8B-B14F-4D97-AF65-F5344CB8AC3E}">
        <p14:creationId xmlns:p14="http://schemas.microsoft.com/office/powerpoint/2010/main" val="3937378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933"/>
            <a:ext cx="10629247" cy="646455"/>
          </a:xfrm>
        </p:spPr>
        <p:txBody>
          <a:bodyPr/>
          <a:lstStyle/>
          <a:p>
            <a:pPr algn="ctr"/>
            <a:r>
              <a:rPr lang="en-MY" dirty="0" smtClean="0"/>
              <a:t>Impact of COVID-19 on Research</a:t>
            </a:r>
            <a:endParaRPr lang="en-MY" dirty="0"/>
          </a:p>
        </p:txBody>
      </p:sp>
      <p:sp>
        <p:nvSpPr>
          <p:cNvPr id="4" name="TextBox 3"/>
          <p:cNvSpPr txBox="1"/>
          <p:nvPr/>
        </p:nvSpPr>
        <p:spPr>
          <a:xfrm>
            <a:off x="0" y="663388"/>
            <a:ext cx="11412070" cy="7017306"/>
          </a:xfrm>
          <a:prstGeom prst="rect">
            <a:avLst/>
          </a:prstGeom>
          <a:noFill/>
        </p:spPr>
        <p:txBody>
          <a:bodyPr wrap="square" rtlCol="0">
            <a:spAutoFit/>
          </a:bodyPr>
          <a:lstStyle/>
          <a:p>
            <a:pPr marL="285750" indent="-285750">
              <a:buFont typeface="Wingdings" panose="05000000000000000000" pitchFamily="2" charset="2"/>
              <a:buChar char="Ø"/>
            </a:pPr>
            <a:r>
              <a:rPr lang="en-MY" dirty="0" smtClean="0">
                <a:solidFill>
                  <a:schemeClr val="bg1"/>
                </a:solidFill>
              </a:rPr>
              <a:t>Universities, research </a:t>
            </a:r>
            <a:r>
              <a:rPr lang="en-MY" dirty="0" err="1" smtClean="0">
                <a:solidFill>
                  <a:schemeClr val="bg1"/>
                </a:solidFill>
              </a:rPr>
              <a:t>centers</a:t>
            </a:r>
            <a:r>
              <a:rPr lang="en-MY" dirty="0" smtClean="0">
                <a:solidFill>
                  <a:schemeClr val="bg1"/>
                </a:solidFill>
              </a:rPr>
              <a:t>, and laboratories are the fertile grounds for the development of new ideas and the expansion of future agenda for the progress of science and scientific communities.</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Scientific events such as annual meetings of societies, national and international conferences, symposiums, workshops, elective training and clinical </a:t>
            </a:r>
            <a:r>
              <a:rPr lang="en-MY" dirty="0" err="1" smtClean="0">
                <a:solidFill>
                  <a:schemeClr val="bg1"/>
                </a:solidFill>
              </a:rPr>
              <a:t>observerships</a:t>
            </a:r>
            <a:r>
              <a:rPr lang="en-MY" dirty="0" smtClean="0">
                <a:solidFill>
                  <a:schemeClr val="bg1"/>
                </a:solidFill>
              </a:rPr>
              <a:t>.</a:t>
            </a:r>
          </a:p>
          <a:p>
            <a:pPr marL="285750" indent="-285750">
              <a:buFont typeface="Wingdings" panose="05000000000000000000" pitchFamily="2" charset="2"/>
              <a:buChar char="Ø"/>
            </a:pPr>
            <a:endParaRPr lang="en-MY" dirty="0">
              <a:solidFill>
                <a:schemeClr val="bg1"/>
              </a:solidFill>
            </a:endParaRPr>
          </a:p>
          <a:p>
            <a:pPr marL="285750" indent="-285750">
              <a:buFont typeface="Wingdings" panose="05000000000000000000" pitchFamily="2" charset="2"/>
              <a:buChar char="Ø"/>
            </a:pPr>
            <a:r>
              <a:rPr lang="en-MY" dirty="0" smtClean="0">
                <a:solidFill>
                  <a:schemeClr val="bg1"/>
                </a:solidFill>
              </a:rPr>
              <a:t>Most scientific events scheduled through September 2020 have been cancelled, and many more have been postponed, few have been able to convert to virtual meetings.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such changes will significantly hamper potential scientific innovations and have a tremendous negative impact on the career of researchers and scientists.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The cancellation of scheduled annual meetings of scientific societies will delay setting future agenda and policy-making, as well as deferment of entire scientific research processes on a global scale.</a:t>
            </a:r>
          </a:p>
          <a:p>
            <a:pPr marL="285750" indent="-285750">
              <a:buFont typeface="Wingdings" panose="05000000000000000000" pitchFamily="2" charset="2"/>
              <a:buChar char="Ø"/>
            </a:pPr>
            <a:r>
              <a:rPr lang="en-MY" dirty="0" smtClean="0">
                <a:solidFill>
                  <a:schemeClr val="bg1"/>
                </a:solidFill>
              </a:rPr>
              <a:t>conferences are converted into virtual conferences, attendance is difficult due to </a:t>
            </a:r>
          </a:p>
          <a:p>
            <a:r>
              <a:rPr lang="en-MY" dirty="0" smtClean="0">
                <a:solidFill>
                  <a:schemeClr val="bg1"/>
                </a:solidFill>
              </a:rPr>
              <a:t>logistical issues;</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Time zone differences for attendees, </a:t>
            </a:r>
          </a:p>
          <a:p>
            <a:pPr marL="285750" indent="-285750">
              <a:buFont typeface="Wingdings" panose="05000000000000000000" pitchFamily="2" charset="2"/>
              <a:buChar char="Ø"/>
            </a:pPr>
            <a:r>
              <a:rPr lang="en-MY" dirty="0" smtClean="0">
                <a:solidFill>
                  <a:schemeClr val="bg1"/>
                </a:solidFill>
              </a:rPr>
              <a:t>internet connectivity</a:t>
            </a:r>
          </a:p>
          <a:p>
            <a:pPr marL="285750" indent="-285750">
              <a:buFont typeface="Wingdings" panose="05000000000000000000" pitchFamily="2" charset="2"/>
              <a:buChar char="Ø"/>
            </a:pPr>
            <a:r>
              <a:rPr lang="en-MY" dirty="0" smtClean="0">
                <a:solidFill>
                  <a:schemeClr val="bg1"/>
                </a:solidFill>
              </a:rPr>
              <a:t>issues, inattentiveness of delegates and speakers,</a:t>
            </a:r>
          </a:p>
          <a:p>
            <a:pPr marL="285750" indent="-285750">
              <a:buFont typeface="Wingdings" panose="05000000000000000000" pitchFamily="2" charset="2"/>
              <a:buChar char="Ø"/>
            </a:pPr>
            <a:r>
              <a:rPr lang="en-MY" dirty="0" smtClean="0">
                <a:solidFill>
                  <a:schemeClr val="bg1"/>
                </a:solidFill>
              </a:rPr>
              <a:t>accessibility issues</a:t>
            </a:r>
          </a:p>
          <a:p>
            <a:pPr marL="285750" indent="-285750">
              <a:buFont typeface="Wingdings" panose="05000000000000000000" pitchFamily="2" charset="2"/>
              <a:buChar char="Ø"/>
            </a:pPr>
            <a:endParaRPr lang="en-MY" dirty="0" smtClean="0"/>
          </a:p>
          <a:p>
            <a:pPr marL="285750" indent="-285750">
              <a:buFont typeface="Wingdings" panose="05000000000000000000" pitchFamily="2" charset="2"/>
              <a:buChar char="Ø"/>
            </a:pPr>
            <a:endParaRPr lang="en-MY" dirty="0" smtClean="0"/>
          </a:p>
          <a:p>
            <a:pPr marL="285750" indent="-285750">
              <a:buFont typeface="Wingdings" panose="05000000000000000000" pitchFamily="2" charset="2"/>
              <a:buChar char="Ø"/>
            </a:pPr>
            <a:endParaRPr lang="en-MY" dirty="0"/>
          </a:p>
        </p:txBody>
      </p:sp>
    </p:spTree>
    <p:extLst>
      <p:ext uri="{BB962C8B-B14F-4D97-AF65-F5344CB8AC3E}">
        <p14:creationId xmlns:p14="http://schemas.microsoft.com/office/powerpoint/2010/main" val="3130065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title"/>
          </p:nvPr>
        </p:nvSpPr>
        <p:spPr>
          <a:xfrm>
            <a:off x="0" y="0"/>
            <a:ext cx="12192000" cy="654424"/>
          </a:xfrm>
        </p:spPr>
        <p:txBody>
          <a:bodyPr/>
          <a:lstStyle/>
          <a:p>
            <a:pPr algn="ctr"/>
            <a:r>
              <a:rPr lang="en-MY" dirty="0"/>
              <a:t>Impact of COVID-19 on Research</a:t>
            </a:r>
          </a:p>
        </p:txBody>
      </p:sp>
      <p:sp>
        <p:nvSpPr>
          <p:cNvPr id="5" name="TextBox 4"/>
          <p:cNvSpPr txBox="1"/>
          <p:nvPr/>
        </p:nvSpPr>
        <p:spPr>
          <a:xfrm>
            <a:off x="-1" y="654424"/>
            <a:ext cx="12192001" cy="7017306"/>
          </a:xfrm>
          <a:prstGeom prst="rect">
            <a:avLst/>
          </a:prstGeom>
          <a:noFill/>
        </p:spPr>
        <p:txBody>
          <a:bodyPr wrap="square" rtlCol="0">
            <a:spAutoFit/>
          </a:bodyPr>
          <a:lstStyle/>
          <a:p>
            <a:pPr marL="285750" indent="-285750">
              <a:buFont typeface="Wingdings" panose="05000000000000000000" pitchFamily="2" charset="2"/>
              <a:buChar char="Ø"/>
            </a:pPr>
            <a:r>
              <a:rPr lang="en-MY" dirty="0">
                <a:solidFill>
                  <a:schemeClr val="bg1"/>
                </a:solidFill>
              </a:rPr>
              <a:t>M</a:t>
            </a:r>
            <a:r>
              <a:rPr lang="en-MY" dirty="0" smtClean="0">
                <a:solidFill>
                  <a:schemeClr val="bg1"/>
                </a:solidFill>
              </a:rPr>
              <a:t>any researchers, particularly from low and middle-income countries, have lost enormous opportunities for research awards and travel grants for 2020 scientific events.</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The reduction in scientific events and closure of the scientific workplace result in;</a:t>
            </a:r>
          </a:p>
          <a:p>
            <a:endParaRPr lang="en-MY" dirty="0" smtClean="0">
              <a:solidFill>
                <a:schemeClr val="bg1"/>
              </a:solidFill>
            </a:endParaRPr>
          </a:p>
          <a:p>
            <a:pPr marL="285750" indent="-285750">
              <a:buFont typeface="Wingdings" panose="05000000000000000000" pitchFamily="2" charset="2"/>
              <a:buChar char="v"/>
            </a:pPr>
            <a:r>
              <a:rPr lang="en-MY" dirty="0" smtClean="0">
                <a:solidFill>
                  <a:schemeClr val="bg1"/>
                </a:solidFill>
              </a:rPr>
              <a:t>Extension of research time </a:t>
            </a:r>
          </a:p>
          <a:p>
            <a:pPr marL="285750" indent="-285750">
              <a:buFont typeface="Wingdings" panose="05000000000000000000" pitchFamily="2" charset="2"/>
              <a:buChar char="v"/>
            </a:pPr>
            <a:r>
              <a:rPr lang="en-MY" dirty="0" smtClean="0">
                <a:solidFill>
                  <a:schemeClr val="bg1"/>
                </a:solidFill>
              </a:rPr>
              <a:t>Re-starting entire experiments</a:t>
            </a:r>
          </a:p>
          <a:p>
            <a:pPr marL="285750" indent="-285750">
              <a:buFont typeface="Wingdings" panose="05000000000000000000" pitchFamily="2" charset="2"/>
              <a:buChar char="v"/>
            </a:pPr>
            <a:r>
              <a:rPr lang="en-MY" dirty="0" smtClean="0">
                <a:solidFill>
                  <a:schemeClr val="bg1"/>
                </a:solidFill>
              </a:rPr>
              <a:t>Holding the experiments</a:t>
            </a:r>
          </a:p>
          <a:p>
            <a:pPr marL="285750" indent="-285750">
              <a:buFont typeface="Wingdings" panose="05000000000000000000" pitchFamily="2" charset="2"/>
              <a:buChar char="v"/>
            </a:pPr>
            <a:r>
              <a:rPr lang="en-MY" dirty="0">
                <a:solidFill>
                  <a:schemeClr val="bg1"/>
                </a:solidFill>
              </a:rPr>
              <a:t>D</a:t>
            </a:r>
            <a:r>
              <a:rPr lang="en-MY" dirty="0" smtClean="0">
                <a:solidFill>
                  <a:schemeClr val="bg1"/>
                </a:solidFill>
              </a:rPr>
              <a:t>ownscaling them to a bare minimum</a:t>
            </a:r>
          </a:p>
          <a:p>
            <a:endParaRPr lang="en-MY" dirty="0">
              <a:solidFill>
                <a:schemeClr val="bg1"/>
              </a:solidFill>
            </a:endParaRPr>
          </a:p>
          <a:p>
            <a:endParaRPr lang="en-MY" dirty="0" smtClean="0">
              <a:solidFill>
                <a:schemeClr val="bg1"/>
              </a:solidFill>
            </a:endParaRPr>
          </a:p>
          <a:p>
            <a:endParaRPr lang="en-MY" dirty="0">
              <a:solidFill>
                <a:schemeClr val="bg1"/>
              </a:solidFill>
            </a:endParaRPr>
          </a:p>
          <a:p>
            <a:r>
              <a:rPr lang="en-MY" dirty="0" smtClean="0">
                <a:solidFill>
                  <a:schemeClr val="bg1"/>
                </a:solidFill>
              </a:rPr>
              <a:t>All these  result in; </a:t>
            </a:r>
          </a:p>
          <a:p>
            <a:pPr marL="285750" indent="-285750">
              <a:buFont typeface="Wingdings" panose="05000000000000000000" pitchFamily="2" charset="2"/>
              <a:buChar char="v"/>
            </a:pPr>
            <a:r>
              <a:rPr lang="en-MY" dirty="0">
                <a:solidFill>
                  <a:schemeClr val="bg1"/>
                </a:solidFill>
              </a:rPr>
              <a:t>A</a:t>
            </a:r>
            <a:r>
              <a:rPr lang="en-MY" dirty="0" smtClean="0">
                <a:solidFill>
                  <a:schemeClr val="bg1"/>
                </a:solidFill>
              </a:rPr>
              <a:t>dd to the economic burden of researchers </a:t>
            </a:r>
          </a:p>
          <a:p>
            <a:pPr marL="285750" indent="-285750">
              <a:buFont typeface="Wingdings" panose="05000000000000000000" pitchFamily="2" charset="2"/>
              <a:buChar char="v"/>
            </a:pPr>
            <a:r>
              <a:rPr lang="en-MY" dirty="0" smtClean="0">
                <a:solidFill>
                  <a:schemeClr val="bg1"/>
                </a:solidFill>
              </a:rPr>
              <a:t>Adversely affecting their career opportunities</a:t>
            </a:r>
          </a:p>
          <a:p>
            <a:pPr marL="285750" indent="-285750">
              <a:buFont typeface="Wingdings" panose="05000000000000000000" pitchFamily="2" charset="2"/>
              <a:buChar char="v"/>
            </a:pPr>
            <a:r>
              <a:rPr lang="en-MY" dirty="0" smtClean="0">
                <a:solidFill>
                  <a:schemeClr val="bg1"/>
                </a:solidFill>
              </a:rPr>
              <a:t>psychological stress, </a:t>
            </a:r>
          </a:p>
          <a:p>
            <a:pPr marL="285750" indent="-285750">
              <a:buFont typeface="Wingdings" panose="05000000000000000000" pitchFamily="2" charset="2"/>
              <a:buChar char="v"/>
            </a:pPr>
            <a:r>
              <a:rPr lang="en-MY" dirty="0" smtClean="0">
                <a:solidFill>
                  <a:schemeClr val="bg1"/>
                </a:solidFill>
              </a:rPr>
              <a:t>anxiety, tension or depression,</a:t>
            </a:r>
          </a:p>
          <a:p>
            <a:pPr marL="285750" indent="-285750">
              <a:buFont typeface="Wingdings" panose="05000000000000000000" pitchFamily="2" charset="2"/>
              <a:buChar char="v"/>
            </a:pPr>
            <a:r>
              <a:rPr lang="en-MY" dirty="0" smtClean="0">
                <a:solidFill>
                  <a:schemeClr val="bg1"/>
                </a:solidFill>
              </a:rPr>
              <a:t>culminating in reduced scientific output</a:t>
            </a:r>
          </a:p>
          <a:p>
            <a:pPr marL="285750" indent="-285750">
              <a:buFont typeface="Wingdings" panose="05000000000000000000" pitchFamily="2" charset="2"/>
              <a:buChar char="v"/>
            </a:pPr>
            <a:endParaRPr lang="en-MY" dirty="0" smtClean="0"/>
          </a:p>
          <a:p>
            <a:pPr marL="285750" indent="-285750">
              <a:buFont typeface="Wingdings" panose="05000000000000000000" pitchFamily="2" charset="2"/>
              <a:buChar char="v"/>
            </a:pPr>
            <a:endParaRPr lang="en-MY" dirty="0" smtClean="0"/>
          </a:p>
          <a:p>
            <a:pPr marL="285750" indent="-285750">
              <a:buFont typeface="Wingdings" panose="05000000000000000000" pitchFamily="2" charset="2"/>
              <a:buChar char="v"/>
            </a:pPr>
            <a:endParaRPr lang="en-MY" dirty="0" smtClean="0"/>
          </a:p>
          <a:p>
            <a:endParaRPr lang="en-MY" dirty="0" smtClean="0"/>
          </a:p>
          <a:p>
            <a:endParaRPr lang="en-MY" dirty="0" smtClean="0"/>
          </a:p>
          <a:p>
            <a:endParaRPr lang="en-MY" dirty="0" smtClean="0"/>
          </a:p>
          <a:p>
            <a:endParaRPr lang="en-MY" dirty="0"/>
          </a:p>
        </p:txBody>
      </p:sp>
    </p:spTree>
    <p:extLst>
      <p:ext uri="{BB962C8B-B14F-4D97-AF65-F5344CB8AC3E}">
        <p14:creationId xmlns:p14="http://schemas.microsoft.com/office/powerpoint/2010/main" val="510173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26141"/>
          </a:xfrm>
        </p:spPr>
        <p:txBody>
          <a:bodyPr/>
          <a:lstStyle/>
          <a:p>
            <a:pPr algn="ctr"/>
            <a:r>
              <a:rPr lang="en-MY" dirty="0"/>
              <a:t>Impact of COVID-19 on Research</a:t>
            </a:r>
          </a:p>
        </p:txBody>
      </p:sp>
      <p:sp>
        <p:nvSpPr>
          <p:cNvPr id="4" name="TextBox 3"/>
          <p:cNvSpPr txBox="1"/>
          <p:nvPr/>
        </p:nvSpPr>
        <p:spPr>
          <a:xfrm>
            <a:off x="-71718" y="726141"/>
            <a:ext cx="12192000" cy="9510296"/>
          </a:xfrm>
          <a:prstGeom prst="rect">
            <a:avLst/>
          </a:prstGeom>
          <a:noFill/>
        </p:spPr>
        <p:txBody>
          <a:bodyPr wrap="square" rtlCol="0">
            <a:spAutoFit/>
          </a:bodyPr>
          <a:lstStyle/>
          <a:p>
            <a:pPr marL="285750" indent="-285750" algn="just">
              <a:buFont typeface="Wingdings" panose="05000000000000000000" pitchFamily="2" charset="2"/>
              <a:buChar char="Ø"/>
            </a:pPr>
            <a:r>
              <a:rPr lang="en-MY" dirty="0" smtClean="0">
                <a:solidFill>
                  <a:schemeClr val="bg1"/>
                </a:solidFill>
              </a:rPr>
              <a:t>Beside the effect on earlier carrier of young researchers it also detrimental to academic environment (Schools, colleges and universities) students to wait an undetermined amount of time to begin their careers.</a:t>
            </a:r>
          </a:p>
          <a:p>
            <a:pPr marL="285750" indent="-285750" algn="just">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Additionally, immediate notification of the cancellation of scheduled university exams and convocations will result in substantial financial impacts due to cancellation of visas, travel tickets, hotel reservations.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In USA, Australia and UK hiring is frozen.</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err="1" smtClean="0">
                <a:solidFill>
                  <a:schemeClr val="bg1"/>
                </a:solidFill>
              </a:rPr>
              <a:t>Dr.</a:t>
            </a:r>
            <a:r>
              <a:rPr lang="en-MY" dirty="0">
                <a:solidFill>
                  <a:schemeClr val="bg1"/>
                </a:solidFill>
              </a:rPr>
              <a:t> </a:t>
            </a:r>
            <a:r>
              <a:rPr lang="en-MY" dirty="0" smtClean="0">
                <a:solidFill>
                  <a:schemeClr val="bg1"/>
                </a:solidFill>
              </a:rPr>
              <a:t>Karen </a:t>
            </a:r>
            <a:r>
              <a:rPr lang="en-MY" dirty="0" err="1" smtClean="0">
                <a:solidFill>
                  <a:schemeClr val="bg1"/>
                </a:solidFill>
              </a:rPr>
              <a:t>Kelsky</a:t>
            </a:r>
            <a:r>
              <a:rPr lang="en-MY" dirty="0" smtClean="0">
                <a:solidFill>
                  <a:schemeClr val="bg1"/>
                </a:solidFill>
              </a:rPr>
              <a:t>, recently reported;</a:t>
            </a:r>
          </a:p>
          <a:p>
            <a:pPr marL="285750" indent="-285750">
              <a:buFont typeface="Wingdings" panose="05000000000000000000" pitchFamily="2" charset="2"/>
              <a:buChar char="Ø"/>
            </a:pPr>
            <a:r>
              <a:rPr lang="en-MY" dirty="0" smtClean="0">
                <a:solidFill>
                  <a:schemeClr val="bg1"/>
                </a:solidFill>
              </a:rPr>
              <a:t>In USA 400 institution frozen hiring. (Harvard University in Cambridge Massachusetts, Stanford University </a:t>
            </a:r>
          </a:p>
          <a:p>
            <a:r>
              <a:rPr lang="en-MY" dirty="0">
                <a:solidFill>
                  <a:schemeClr val="bg1"/>
                </a:solidFill>
              </a:rPr>
              <a:t> </a:t>
            </a:r>
            <a:r>
              <a:rPr lang="en-MY" dirty="0" smtClean="0">
                <a:solidFill>
                  <a:schemeClr val="bg1"/>
                </a:solidFill>
              </a:rPr>
              <a:t>    in California).</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The University of oxford announced a "recruitment freeze" in April.</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Conversely, universities in the European Union, where most researchers are supported by </a:t>
            </a:r>
          </a:p>
          <a:p>
            <a:r>
              <a:rPr lang="en-MY" dirty="0" smtClean="0">
                <a:solidFill>
                  <a:schemeClr val="bg1"/>
                </a:solidFill>
              </a:rPr>
              <a:t>     funding from the government or external agencies, are not yet in financial crisis and </a:t>
            </a:r>
          </a:p>
          <a:p>
            <a:r>
              <a:rPr lang="en-MY" dirty="0" smtClean="0">
                <a:solidFill>
                  <a:schemeClr val="bg1"/>
                </a:solidFill>
              </a:rPr>
              <a:t>     imposed hiring slowdowns.</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Its very early to predict the impact of COVID-19 on research. </a:t>
            </a:r>
          </a:p>
          <a:p>
            <a:pPr marL="285750" indent="-285750">
              <a:buFont typeface="Wingdings" panose="05000000000000000000" pitchFamily="2" charset="2"/>
              <a:buChar char="Ø"/>
            </a:pPr>
            <a:r>
              <a:rPr lang="en-MY" dirty="0" smtClean="0">
                <a:solidFill>
                  <a:schemeClr val="bg1"/>
                </a:solidFill>
              </a:rPr>
              <a:t>May be more damaging and long-lasting than initially envisioned. </a:t>
            </a:r>
          </a:p>
          <a:p>
            <a:endParaRPr lang="en-MY" dirty="0" smtClean="0">
              <a:solidFill>
                <a:schemeClr val="bg1"/>
              </a:solidFill>
            </a:endParaRPr>
          </a:p>
          <a:p>
            <a:endParaRPr lang="en-MY" dirty="0" smtClean="0"/>
          </a:p>
          <a:p>
            <a:endParaRPr lang="en-MY" dirty="0" smtClean="0"/>
          </a:p>
          <a:p>
            <a:pPr marL="285750" indent="-285750">
              <a:buFont typeface="Wingdings" panose="05000000000000000000" pitchFamily="2" charset="2"/>
              <a:buChar char="Ø"/>
            </a:pPr>
            <a:endParaRPr lang="en-MY" dirty="0" smtClean="0"/>
          </a:p>
          <a:p>
            <a:pPr marL="285750" indent="-285750">
              <a:buFont typeface="Wingdings" panose="05000000000000000000" pitchFamily="2" charset="2"/>
              <a:buChar char="Ø"/>
            </a:pPr>
            <a:endParaRPr lang="en-MY" dirty="0" smtClean="0"/>
          </a:p>
          <a:p>
            <a:pPr marL="285750" indent="-285750">
              <a:buFont typeface="Wingdings" panose="05000000000000000000" pitchFamily="2" charset="2"/>
              <a:buChar char="Ø"/>
            </a:pPr>
            <a:endParaRPr lang="en-MY" dirty="0" smtClean="0"/>
          </a:p>
          <a:p>
            <a:endParaRPr lang="en-MY" dirty="0"/>
          </a:p>
          <a:p>
            <a:endParaRPr lang="en-MY" dirty="0" smtClean="0"/>
          </a:p>
          <a:p>
            <a:endParaRPr lang="en-MY" dirty="0"/>
          </a:p>
          <a:p>
            <a:endParaRPr lang="en-MY" dirty="0" smtClean="0"/>
          </a:p>
          <a:p>
            <a:endParaRPr lang="en-MY" dirty="0"/>
          </a:p>
          <a:p>
            <a:endParaRPr lang="en-MY" dirty="0" smtClean="0"/>
          </a:p>
          <a:p>
            <a:endParaRPr lang="en-MY" dirty="0"/>
          </a:p>
        </p:txBody>
      </p:sp>
    </p:spTree>
    <p:extLst>
      <p:ext uri="{BB962C8B-B14F-4D97-AF65-F5344CB8AC3E}">
        <p14:creationId xmlns:p14="http://schemas.microsoft.com/office/powerpoint/2010/main" val="1029658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08212"/>
          </a:xfrm>
        </p:spPr>
        <p:txBody>
          <a:bodyPr/>
          <a:lstStyle/>
          <a:p>
            <a:pPr algn="ctr"/>
            <a:r>
              <a:rPr lang="en-MY" dirty="0"/>
              <a:t>Impact of COVID-19 on Research</a:t>
            </a:r>
          </a:p>
        </p:txBody>
      </p:sp>
      <p:sp>
        <p:nvSpPr>
          <p:cNvPr id="4" name="TextBox 3"/>
          <p:cNvSpPr txBox="1"/>
          <p:nvPr/>
        </p:nvSpPr>
        <p:spPr>
          <a:xfrm>
            <a:off x="0" y="815788"/>
            <a:ext cx="12012708" cy="6186309"/>
          </a:xfrm>
          <a:prstGeom prst="rect">
            <a:avLst/>
          </a:prstGeom>
          <a:noFill/>
        </p:spPr>
        <p:txBody>
          <a:bodyPr wrap="square" rtlCol="0">
            <a:spAutoFit/>
          </a:bodyPr>
          <a:lstStyle/>
          <a:p>
            <a:pPr marL="285750" indent="-285750">
              <a:buFont typeface="Wingdings" panose="05000000000000000000" pitchFamily="2" charset="2"/>
              <a:buChar char="Ø"/>
            </a:pPr>
            <a:r>
              <a:rPr lang="en-MY" dirty="0" smtClean="0">
                <a:solidFill>
                  <a:schemeClr val="bg1"/>
                </a:solidFill>
              </a:rPr>
              <a:t>New graduates PhDs, Postdoctoral researchers are more vulnerable.</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Plan b should be in backup for secure the career.</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Additionally, the majority of international collaborative research, including TB and HIV programs, clinical</a:t>
            </a:r>
          </a:p>
          <a:p>
            <a:pPr marL="285750" indent="-285750">
              <a:buFont typeface="Wingdings" panose="05000000000000000000" pitchFamily="2" charset="2"/>
              <a:buChar char="Ø"/>
            </a:pPr>
            <a:r>
              <a:rPr lang="en-MY" dirty="0" smtClean="0">
                <a:solidFill>
                  <a:schemeClr val="bg1"/>
                </a:solidFill>
              </a:rPr>
              <a:t>trials have grounded to a halt for an unknown period of time.</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Another tangible menace to the scientific community is the redirection of current funding to COVID-19.</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err="1" smtClean="0">
                <a:solidFill>
                  <a:schemeClr val="bg1"/>
                </a:solidFill>
              </a:rPr>
              <a:t>Dr.</a:t>
            </a:r>
            <a:r>
              <a:rPr lang="en-MY" dirty="0" smtClean="0">
                <a:solidFill>
                  <a:schemeClr val="bg1"/>
                </a:solidFill>
              </a:rPr>
              <a:t> Jason </a:t>
            </a:r>
            <a:r>
              <a:rPr lang="en-MY" dirty="0" err="1" smtClean="0">
                <a:solidFill>
                  <a:schemeClr val="bg1"/>
                </a:solidFill>
              </a:rPr>
              <a:t>Kindrachuk</a:t>
            </a:r>
            <a:r>
              <a:rPr lang="en-MY" dirty="0" smtClean="0">
                <a:solidFill>
                  <a:schemeClr val="bg1"/>
                </a:solidFill>
              </a:rPr>
              <a:t> collaborating and working in Kenya.</a:t>
            </a:r>
          </a:p>
          <a:p>
            <a:pPr marL="285750" indent="-285750">
              <a:buFont typeface="Wingdings" panose="05000000000000000000" pitchFamily="2" charset="2"/>
              <a:buChar char="Ø"/>
            </a:pPr>
            <a:r>
              <a:rPr lang="en-MY" dirty="0" smtClean="0">
                <a:solidFill>
                  <a:schemeClr val="bg1"/>
                </a:solidFill>
              </a:rPr>
              <a:t>Decrease in budgets due to funding redirection.</a:t>
            </a:r>
          </a:p>
          <a:p>
            <a:pPr marL="285750" indent="-285750">
              <a:buFont typeface="Wingdings" panose="05000000000000000000" pitchFamily="2" charset="2"/>
              <a:buChar char="Ø"/>
            </a:pPr>
            <a:r>
              <a:rPr lang="en-MY" dirty="0" smtClean="0">
                <a:solidFill>
                  <a:schemeClr val="bg1"/>
                </a:solidFill>
              </a:rPr>
              <a:t>No-cost extensions for research projects.</a:t>
            </a:r>
          </a:p>
          <a:p>
            <a:endParaRPr lang="en-MY" dirty="0">
              <a:solidFill>
                <a:schemeClr val="bg1"/>
              </a:solidFill>
            </a:endParaRPr>
          </a:p>
          <a:p>
            <a:r>
              <a:rPr lang="en-MY" dirty="0" smtClean="0">
                <a:solidFill>
                  <a:schemeClr val="bg1"/>
                </a:solidFill>
              </a:rPr>
              <a:t>But few leading research funders like</a:t>
            </a:r>
          </a:p>
          <a:p>
            <a:endParaRPr lang="en-MY" dirty="0" smtClean="0">
              <a:solidFill>
                <a:schemeClr val="bg1"/>
              </a:solidFill>
            </a:endParaRPr>
          </a:p>
          <a:p>
            <a:pPr marL="285750" indent="-285750">
              <a:buFont typeface="Wingdings" panose="05000000000000000000" pitchFamily="2" charset="2"/>
              <a:buChar char="v"/>
            </a:pPr>
            <a:r>
              <a:rPr lang="en-MY" dirty="0" smtClean="0">
                <a:solidFill>
                  <a:schemeClr val="bg1"/>
                </a:solidFill>
              </a:rPr>
              <a:t>European Union’s Horizon 2020</a:t>
            </a:r>
          </a:p>
          <a:p>
            <a:pPr marL="285750" indent="-285750">
              <a:buFont typeface="Wingdings" panose="05000000000000000000" pitchFamily="2" charset="2"/>
              <a:buChar char="v"/>
            </a:pPr>
            <a:r>
              <a:rPr lang="en-MY" dirty="0" smtClean="0">
                <a:solidFill>
                  <a:schemeClr val="bg1"/>
                </a:solidFill>
              </a:rPr>
              <a:t>US National Institutes of Health</a:t>
            </a:r>
          </a:p>
          <a:p>
            <a:pPr marL="285750" indent="-285750">
              <a:buFont typeface="Wingdings" panose="05000000000000000000" pitchFamily="2" charset="2"/>
              <a:buChar char="v"/>
            </a:pPr>
            <a:r>
              <a:rPr lang="en-MY" dirty="0" smtClean="0">
                <a:solidFill>
                  <a:schemeClr val="bg1"/>
                </a:solidFill>
              </a:rPr>
              <a:t>UK Royal Society</a:t>
            </a:r>
          </a:p>
          <a:p>
            <a:pPr marL="285750" indent="-285750">
              <a:buFont typeface="Wingdings" panose="05000000000000000000" pitchFamily="2" charset="2"/>
              <a:buChar char="v"/>
            </a:pPr>
            <a:r>
              <a:rPr lang="en-MY" dirty="0" smtClean="0">
                <a:solidFill>
                  <a:schemeClr val="bg1"/>
                </a:solidFill>
              </a:rPr>
              <a:t>Australian Research Council</a:t>
            </a:r>
          </a:p>
          <a:p>
            <a:pPr marL="285750" indent="-285750">
              <a:buFont typeface="Wingdings" panose="05000000000000000000" pitchFamily="2" charset="2"/>
              <a:buChar char="v"/>
            </a:pPr>
            <a:r>
              <a:rPr lang="en-MY" dirty="0" smtClean="0">
                <a:solidFill>
                  <a:schemeClr val="bg1"/>
                </a:solidFill>
              </a:rPr>
              <a:t>Welcome Trust</a:t>
            </a:r>
          </a:p>
          <a:p>
            <a:endParaRPr lang="en-MY" dirty="0" smtClean="0"/>
          </a:p>
          <a:p>
            <a:r>
              <a:rPr lang="en-MY" dirty="0" smtClean="0"/>
              <a:t> </a:t>
            </a:r>
            <a:endParaRPr lang="en-MY" dirty="0"/>
          </a:p>
        </p:txBody>
      </p:sp>
    </p:spTree>
    <p:extLst>
      <p:ext uri="{BB962C8B-B14F-4D97-AF65-F5344CB8AC3E}">
        <p14:creationId xmlns:p14="http://schemas.microsoft.com/office/powerpoint/2010/main" val="370494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88894"/>
          </a:xfrm>
        </p:spPr>
        <p:txBody>
          <a:bodyPr/>
          <a:lstStyle/>
          <a:p>
            <a:pPr algn="ctr"/>
            <a:r>
              <a:rPr lang="en-MY" dirty="0"/>
              <a:t>Impact of COVID-19 on </a:t>
            </a:r>
            <a:r>
              <a:rPr lang="en-MY" dirty="0" smtClean="0"/>
              <a:t>clinical Research</a:t>
            </a:r>
            <a:endParaRPr lang="en-MY" dirty="0"/>
          </a:p>
        </p:txBody>
      </p:sp>
      <p:sp>
        <p:nvSpPr>
          <p:cNvPr id="3" name="TextBox 2"/>
          <p:cNvSpPr txBox="1"/>
          <p:nvPr/>
        </p:nvSpPr>
        <p:spPr>
          <a:xfrm>
            <a:off x="0" y="1201271"/>
            <a:ext cx="12057529" cy="5078313"/>
          </a:xfrm>
          <a:prstGeom prst="rect">
            <a:avLst/>
          </a:prstGeom>
          <a:noFill/>
        </p:spPr>
        <p:txBody>
          <a:bodyPr wrap="square" rtlCol="0">
            <a:spAutoFit/>
          </a:bodyPr>
          <a:lstStyle/>
          <a:p>
            <a:pPr marL="285750" indent="-285750">
              <a:buFont typeface="Wingdings" panose="05000000000000000000" pitchFamily="2" charset="2"/>
              <a:buChar char="Ø"/>
            </a:pPr>
            <a:r>
              <a:rPr lang="en-MY" dirty="0">
                <a:solidFill>
                  <a:schemeClr val="bg1"/>
                </a:solidFill>
              </a:rPr>
              <a:t>The COVID-19 pandemic is disrupting clinical </a:t>
            </a:r>
            <a:r>
              <a:rPr lang="en-MY" dirty="0" smtClean="0">
                <a:solidFill>
                  <a:schemeClr val="bg1"/>
                </a:solidFill>
              </a:rPr>
              <a:t>research.</a:t>
            </a:r>
          </a:p>
          <a:p>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Many studies that involve face-to-face meetings with participants have been halted </a:t>
            </a:r>
            <a:r>
              <a:rPr lang="en-MY" dirty="0" smtClean="0">
                <a:solidFill>
                  <a:schemeClr val="bg1"/>
                </a:solidFill>
              </a:rPr>
              <a:t>completely.</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At same time this face to face to collecting data can ne possible if social distance maintained.</a:t>
            </a:r>
          </a:p>
          <a:p>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The participants number will not be vulnerable to COVID-19.</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Music therapy data collection.</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Data can be collected online or meeting held online.</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These methods of data collection may be challenged, data me be missing due to following </a:t>
            </a:r>
          </a:p>
          <a:p>
            <a:r>
              <a:rPr lang="en-MY" dirty="0" smtClean="0">
                <a:solidFill>
                  <a:schemeClr val="bg1"/>
                </a:solidFill>
              </a:rPr>
              <a:t>Reasons;  </a:t>
            </a:r>
          </a:p>
          <a:p>
            <a:endParaRPr lang="en-MY" dirty="0" smtClean="0">
              <a:solidFill>
                <a:schemeClr val="bg1"/>
              </a:solidFill>
            </a:endParaRPr>
          </a:p>
          <a:p>
            <a:pPr marL="285750" indent="-285750">
              <a:buFont typeface="Wingdings" panose="05000000000000000000" pitchFamily="2" charset="2"/>
              <a:buChar char="v"/>
            </a:pPr>
            <a:r>
              <a:rPr lang="en-MY" dirty="0" smtClean="0">
                <a:solidFill>
                  <a:schemeClr val="bg1"/>
                </a:solidFill>
              </a:rPr>
              <a:t>Issues of privacy</a:t>
            </a:r>
          </a:p>
          <a:p>
            <a:pPr marL="285750" indent="-285750">
              <a:buFont typeface="Wingdings" panose="05000000000000000000" pitchFamily="2" charset="2"/>
              <a:buChar char="v"/>
            </a:pPr>
            <a:r>
              <a:rPr lang="en-MY" dirty="0" smtClean="0">
                <a:solidFill>
                  <a:schemeClr val="bg1"/>
                </a:solidFill>
              </a:rPr>
              <a:t>Open answers </a:t>
            </a:r>
          </a:p>
          <a:p>
            <a:pPr marL="285750" indent="-285750">
              <a:buFont typeface="Wingdings" panose="05000000000000000000" pitchFamily="2" charset="2"/>
              <a:buChar char="Ø"/>
            </a:pPr>
            <a:endParaRPr lang="en-MY" dirty="0"/>
          </a:p>
        </p:txBody>
      </p:sp>
    </p:spTree>
    <p:extLst>
      <p:ext uri="{BB962C8B-B14F-4D97-AF65-F5344CB8AC3E}">
        <p14:creationId xmlns:p14="http://schemas.microsoft.com/office/powerpoint/2010/main" val="2047867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1" cy="828739"/>
          </a:xfrm>
        </p:spPr>
        <p:txBody>
          <a:bodyPr/>
          <a:lstStyle/>
          <a:p>
            <a:pPr algn="ctr"/>
            <a:r>
              <a:rPr lang="en-MY" dirty="0"/>
              <a:t>Impact of COVID-19 </a:t>
            </a:r>
            <a:r>
              <a:rPr lang="en-MY" dirty="0" smtClean="0"/>
              <a:t>on development</a:t>
            </a:r>
            <a:endParaRPr lang="en-MY" dirty="0"/>
          </a:p>
        </p:txBody>
      </p:sp>
      <p:sp>
        <p:nvSpPr>
          <p:cNvPr id="4" name="TextBox 3"/>
          <p:cNvSpPr txBox="1"/>
          <p:nvPr/>
        </p:nvSpPr>
        <p:spPr>
          <a:xfrm>
            <a:off x="-80682" y="905435"/>
            <a:ext cx="12192000" cy="5632311"/>
          </a:xfrm>
          <a:prstGeom prst="rect">
            <a:avLst/>
          </a:prstGeom>
          <a:noFill/>
        </p:spPr>
        <p:txBody>
          <a:bodyPr wrap="square" rtlCol="0">
            <a:spAutoFit/>
          </a:bodyPr>
          <a:lstStyle/>
          <a:p>
            <a:pPr marL="285750" indent="-285750">
              <a:buFont typeface="Wingdings" panose="05000000000000000000" pitchFamily="2" charset="2"/>
              <a:buChar char="Ø"/>
            </a:pPr>
            <a:r>
              <a:rPr lang="en-MY" dirty="0" smtClean="0">
                <a:solidFill>
                  <a:schemeClr val="bg1"/>
                </a:solidFill>
              </a:rPr>
              <a:t>The </a:t>
            </a:r>
            <a:r>
              <a:rPr lang="en-MY" dirty="0">
                <a:solidFill>
                  <a:schemeClr val="bg1"/>
                </a:solidFill>
              </a:rPr>
              <a:t>COVID-19 pandemic is far more than a health crisis: it is affecting societies and econ­omies at their core</a:t>
            </a:r>
            <a:r>
              <a:rPr lang="en-MY" dirty="0" smtClean="0">
                <a:solidFill>
                  <a:schemeClr val="bg1"/>
                </a:solidFill>
              </a:rPr>
              <a:t>.</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smtClean="0">
                <a:solidFill>
                  <a:schemeClr val="bg1"/>
                </a:solidFill>
              </a:rPr>
              <a:t>Vary from country to country.</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it will most likely increase poverty </a:t>
            </a:r>
            <a:r>
              <a:rPr lang="en-MY" dirty="0" smtClean="0">
                <a:solidFill>
                  <a:schemeClr val="bg1"/>
                </a:solidFill>
              </a:rPr>
              <a:t>.</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Over the next 12 to 18 months, the socio-economic response will be one of one of three critical </a:t>
            </a:r>
            <a:r>
              <a:rPr lang="en-MY" dirty="0" smtClean="0">
                <a:solidFill>
                  <a:schemeClr val="bg1"/>
                </a:solidFill>
              </a:rPr>
              <a:t>components.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The COVID-19 pandemic is unleashing a human development </a:t>
            </a:r>
            <a:r>
              <a:rPr lang="en-MY" dirty="0" smtClean="0">
                <a:solidFill>
                  <a:schemeClr val="bg1"/>
                </a:solidFill>
              </a:rPr>
              <a:t>crisis.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C</a:t>
            </a:r>
            <a:r>
              <a:rPr lang="en-MY" dirty="0" smtClean="0">
                <a:solidFill>
                  <a:schemeClr val="bg1"/>
                </a:solidFill>
              </a:rPr>
              <a:t>onditions </a:t>
            </a:r>
            <a:r>
              <a:rPr lang="en-MY" dirty="0">
                <a:solidFill>
                  <a:schemeClr val="bg1"/>
                </a:solidFill>
              </a:rPr>
              <a:t>today are equivalent to levels of deprivation last seen in the </a:t>
            </a:r>
            <a:r>
              <a:rPr lang="en-MY" dirty="0" smtClean="0">
                <a:solidFill>
                  <a:schemeClr val="bg1"/>
                </a:solidFill>
              </a:rPr>
              <a:t>mid-1980s.</a:t>
            </a:r>
          </a:p>
          <a:p>
            <a:pPr marL="285750" indent="-285750">
              <a:buFont typeface="Wingdings" panose="05000000000000000000" pitchFamily="2" charset="2"/>
              <a:buChar char="Ø"/>
            </a:pPr>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300,000 and indirectly leading potentially to an additional 6,000 </a:t>
            </a:r>
            <a:r>
              <a:rPr lang="en-MY" dirty="0" smtClean="0">
                <a:solidFill>
                  <a:schemeClr val="bg1"/>
                </a:solidFill>
              </a:rPr>
              <a:t>child deaths from </a:t>
            </a:r>
          </a:p>
          <a:p>
            <a:r>
              <a:rPr lang="en-MY" dirty="0">
                <a:solidFill>
                  <a:schemeClr val="bg1"/>
                </a:solidFill>
              </a:rPr>
              <a:t> </a:t>
            </a:r>
            <a:r>
              <a:rPr lang="en-MY" dirty="0" smtClean="0">
                <a:solidFill>
                  <a:schemeClr val="bg1"/>
                </a:solidFill>
              </a:rPr>
              <a:t>     preventable measure.</a:t>
            </a:r>
          </a:p>
          <a:p>
            <a:endParaRPr lang="en-MY" dirty="0" smtClean="0">
              <a:solidFill>
                <a:schemeClr val="bg1"/>
              </a:solidFill>
            </a:endParaRPr>
          </a:p>
          <a:p>
            <a:pPr marL="285750" indent="-285750">
              <a:buFont typeface="Wingdings" panose="05000000000000000000" pitchFamily="2" charset="2"/>
              <a:buChar char="Ø"/>
            </a:pPr>
            <a:r>
              <a:rPr lang="en-MY" dirty="0">
                <a:solidFill>
                  <a:schemeClr val="bg1"/>
                </a:solidFill>
              </a:rPr>
              <a:t> The pandemic was superimposed on unresolved tensions between people and </a:t>
            </a:r>
            <a:endParaRPr lang="en-MY" dirty="0" smtClean="0">
              <a:solidFill>
                <a:schemeClr val="bg1"/>
              </a:solidFill>
            </a:endParaRPr>
          </a:p>
          <a:p>
            <a:r>
              <a:rPr lang="en-MY" dirty="0">
                <a:solidFill>
                  <a:schemeClr val="bg1"/>
                </a:solidFill>
              </a:rPr>
              <a:t> </a:t>
            </a:r>
            <a:r>
              <a:rPr lang="en-MY" dirty="0" smtClean="0">
                <a:solidFill>
                  <a:schemeClr val="bg1"/>
                </a:solidFill>
              </a:rPr>
              <a:t>     technology.</a:t>
            </a:r>
          </a:p>
          <a:p>
            <a:pPr marL="285750" indent="-285750">
              <a:buFont typeface="Wingdings" panose="05000000000000000000" pitchFamily="2" charset="2"/>
              <a:buChar char="Ø"/>
            </a:pPr>
            <a:endParaRPr lang="en-MY" dirty="0"/>
          </a:p>
        </p:txBody>
      </p:sp>
    </p:spTree>
    <p:extLst>
      <p:ext uri="{BB962C8B-B14F-4D97-AF65-F5344CB8AC3E}">
        <p14:creationId xmlns:p14="http://schemas.microsoft.com/office/powerpoint/2010/main" val="3957248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73"/>
            <a:ext cx="12192000" cy="828739"/>
          </a:xfrm>
        </p:spPr>
        <p:txBody>
          <a:bodyPr>
            <a:normAutofit/>
          </a:bodyPr>
          <a:lstStyle/>
          <a:p>
            <a:pPr algn="ctr"/>
            <a:r>
              <a:rPr lang="en-MY" dirty="0"/>
              <a:t>Impact of COVID-19 on development</a:t>
            </a:r>
          </a:p>
        </p:txBody>
      </p:sp>
      <p:sp>
        <p:nvSpPr>
          <p:cNvPr id="4" name="TextBox 3"/>
          <p:cNvSpPr txBox="1"/>
          <p:nvPr/>
        </p:nvSpPr>
        <p:spPr>
          <a:xfrm>
            <a:off x="98612" y="1048871"/>
            <a:ext cx="12093388" cy="2031325"/>
          </a:xfrm>
          <a:prstGeom prst="rect">
            <a:avLst/>
          </a:prstGeom>
          <a:noFill/>
        </p:spPr>
        <p:txBody>
          <a:bodyPr wrap="square" rtlCol="0">
            <a:spAutoFit/>
          </a:bodyPr>
          <a:lstStyle/>
          <a:p>
            <a:r>
              <a:rPr lang="en-MY" dirty="0">
                <a:solidFill>
                  <a:schemeClr val="bg1"/>
                </a:solidFill>
              </a:rPr>
              <a:t>The note suggests three principles to shape the response to the crisis:</a:t>
            </a:r>
          </a:p>
          <a:p>
            <a:endParaRPr lang="en-MY" dirty="0">
              <a:solidFill>
                <a:schemeClr val="bg1"/>
              </a:solidFill>
            </a:endParaRPr>
          </a:p>
          <a:p>
            <a:pPr marL="285750" indent="-285750">
              <a:buFont typeface="Wingdings" panose="05000000000000000000" pitchFamily="2" charset="2"/>
              <a:buChar char="v"/>
            </a:pPr>
            <a:r>
              <a:rPr lang="en-MY" dirty="0">
                <a:solidFill>
                  <a:schemeClr val="bg1"/>
                </a:solidFill>
              </a:rPr>
              <a:t>Look at the response through an </a:t>
            </a:r>
            <a:r>
              <a:rPr lang="en-MY" dirty="0" smtClean="0">
                <a:solidFill>
                  <a:schemeClr val="bg1"/>
                </a:solidFill>
              </a:rPr>
              <a:t>equity.  </a:t>
            </a:r>
            <a:endParaRPr lang="en-MY" dirty="0">
              <a:solidFill>
                <a:schemeClr val="bg1"/>
              </a:solidFill>
            </a:endParaRPr>
          </a:p>
          <a:p>
            <a:pPr marL="285750" indent="-285750">
              <a:buFont typeface="Wingdings" panose="05000000000000000000" pitchFamily="2" charset="2"/>
              <a:buChar char="v"/>
            </a:pPr>
            <a:r>
              <a:rPr lang="en-MY" dirty="0">
                <a:solidFill>
                  <a:schemeClr val="bg1"/>
                </a:solidFill>
              </a:rPr>
              <a:t>Focus on people’s enhanced capabilities. </a:t>
            </a:r>
            <a:endParaRPr lang="en-MY" dirty="0" smtClean="0">
              <a:solidFill>
                <a:schemeClr val="bg1"/>
              </a:solidFill>
            </a:endParaRPr>
          </a:p>
          <a:p>
            <a:pPr marL="285750" indent="-285750">
              <a:buFont typeface="Wingdings" panose="05000000000000000000" pitchFamily="2" charset="2"/>
              <a:buChar char="v"/>
            </a:pPr>
            <a:r>
              <a:rPr lang="en-MY" dirty="0" smtClean="0">
                <a:solidFill>
                  <a:schemeClr val="bg1"/>
                </a:solidFill>
              </a:rPr>
              <a:t>Follow </a:t>
            </a:r>
            <a:r>
              <a:rPr lang="en-MY" dirty="0">
                <a:solidFill>
                  <a:schemeClr val="bg1"/>
                </a:solidFill>
              </a:rPr>
              <a:t>a coherent multidimensional approach</a:t>
            </a:r>
            <a:r>
              <a:rPr lang="en-MY" dirty="0" smtClean="0">
                <a:solidFill>
                  <a:schemeClr val="bg1"/>
                </a:solidFill>
              </a:rPr>
              <a:t>.</a:t>
            </a:r>
          </a:p>
          <a:p>
            <a:pPr marL="285750" indent="-285750">
              <a:buFont typeface="Wingdings" panose="05000000000000000000" pitchFamily="2" charset="2"/>
              <a:buChar char="v"/>
            </a:pPr>
            <a:endParaRPr lang="en-MY" dirty="0"/>
          </a:p>
          <a:p>
            <a:pPr marL="285750" indent="-285750">
              <a:buFont typeface="Wingdings" panose="05000000000000000000" pitchFamily="2" charset="2"/>
              <a:buChar char="v"/>
            </a:pPr>
            <a:endParaRPr lang="en-MY" dirty="0"/>
          </a:p>
        </p:txBody>
      </p:sp>
      <p:pic>
        <p:nvPicPr>
          <p:cNvPr id="5" name="Picture 4"/>
          <p:cNvPicPr>
            <a:picLocks noChangeAspect="1"/>
          </p:cNvPicPr>
          <p:nvPr/>
        </p:nvPicPr>
        <p:blipFill>
          <a:blip r:embed="rId2"/>
          <a:stretch>
            <a:fillRect/>
          </a:stretch>
        </p:blipFill>
        <p:spPr>
          <a:xfrm>
            <a:off x="1792941" y="2772071"/>
            <a:ext cx="7126941" cy="3135670"/>
          </a:xfrm>
          <a:prstGeom prst="rect">
            <a:avLst/>
          </a:prstGeom>
        </p:spPr>
      </p:pic>
      <p:sp>
        <p:nvSpPr>
          <p:cNvPr id="6" name="TextBox 5"/>
          <p:cNvSpPr txBox="1"/>
          <p:nvPr/>
        </p:nvSpPr>
        <p:spPr>
          <a:xfrm>
            <a:off x="2196353" y="6006354"/>
            <a:ext cx="7091082" cy="369332"/>
          </a:xfrm>
          <a:prstGeom prst="rect">
            <a:avLst/>
          </a:prstGeom>
          <a:noFill/>
        </p:spPr>
        <p:txBody>
          <a:bodyPr wrap="square" rtlCol="0">
            <a:spAutoFit/>
          </a:bodyPr>
          <a:lstStyle/>
          <a:p>
            <a:r>
              <a:rPr lang="en-MY" dirty="0" smtClean="0"/>
              <a:t>Unemployment rates in major OECD countries </a:t>
            </a:r>
            <a:endParaRPr lang="en-MY" dirty="0"/>
          </a:p>
        </p:txBody>
      </p:sp>
    </p:spTree>
    <p:extLst>
      <p:ext uri="{BB962C8B-B14F-4D97-AF65-F5344CB8AC3E}">
        <p14:creationId xmlns:p14="http://schemas.microsoft.com/office/powerpoint/2010/main" val="1863608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300</TotalTime>
  <Words>1667</Words>
  <Application>Microsoft Office PowerPoint</Application>
  <PresentationFormat>Widescreen</PresentationFormat>
  <Paragraphs>251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Century Gothic</vt:lpstr>
      <vt:lpstr>Courier New</vt:lpstr>
      <vt:lpstr>Wingdings</vt:lpstr>
      <vt:lpstr>Wingdings 3</vt:lpstr>
      <vt:lpstr>Slice</vt:lpstr>
      <vt:lpstr>Impact of pandemic diseases on research and development</vt:lpstr>
      <vt:lpstr>Introduction </vt:lpstr>
      <vt:lpstr>Impact of COVID-19 on Research</vt:lpstr>
      <vt:lpstr>Impact of COVID-19 on Research</vt:lpstr>
      <vt:lpstr>Impact of COVID-19 on Research</vt:lpstr>
      <vt:lpstr>Impact of COVID-19 on Research</vt:lpstr>
      <vt:lpstr>Impact of COVID-19 on clinical Research</vt:lpstr>
      <vt:lpstr>Impact of COVID-19 on development</vt:lpstr>
      <vt:lpstr>Impact of COVID-19 on development</vt:lpstr>
      <vt:lpstr>Impact of COVID-19 on development</vt:lpstr>
      <vt:lpstr>Impact of COVID-19 on development</vt:lpstr>
      <vt:lpstr>Impact of COVID-19 on development</vt:lpstr>
      <vt:lpstr>Concluding remarks </vt:lpstr>
      <vt:lpstr>References </vt:lpstr>
      <vt:lpstr>Thank you</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pandemic diseases on research and development</dc:title>
  <dc:creator>Zaghum Abbas</dc:creator>
  <cp:lastModifiedBy>Dr. Sana Zahoor</cp:lastModifiedBy>
  <cp:revision>38</cp:revision>
  <dcterms:created xsi:type="dcterms:W3CDTF">2020-08-22T01:26:10Z</dcterms:created>
  <dcterms:modified xsi:type="dcterms:W3CDTF">2020-09-10T04:57:14Z</dcterms:modified>
</cp:coreProperties>
</file>